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7" r:id="rId5"/>
    <p:sldId id="268" r:id="rId6"/>
    <p:sldId id="269" r:id="rId7"/>
    <p:sldId id="265" r:id="rId8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1884" y="-9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00276-C558-49F7-B0D9-AAA7C7F3008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5467-0EF8-4B38-BC08-E209C3B4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7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3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F4B8-A46D-484E-B6CB-CA034F444D14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0397" y="5967113"/>
            <a:ext cx="33123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64" y="9292036"/>
            <a:ext cx="530225" cy="6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0" y="74102"/>
            <a:ext cx="1042220" cy="105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8761" y="272482"/>
            <a:ext cx="490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Все победы начинаются с победы над самим собой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4745" y="91379"/>
            <a:ext cx="45166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ЭРИДАН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396" y="1491763"/>
            <a:ext cx="611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Газета МБУ «Лицей № 76 имени В.Н.Полякова» </a:t>
            </a:r>
            <a:r>
              <a:rPr lang="ru-RU" sz="1600" dirty="0" smtClean="0"/>
              <a:t>октябрь 2022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1404" y="214763"/>
            <a:ext cx="1008112" cy="9867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1404" y="91380"/>
            <a:ext cx="1027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/>
          </a:p>
          <a:p>
            <a:r>
              <a:rPr lang="ru-RU" sz="1600" b="1" dirty="0" smtClean="0"/>
              <a:t> Октябрь</a:t>
            </a:r>
            <a:endParaRPr lang="ru-RU" sz="1600" b="1" dirty="0"/>
          </a:p>
          <a:p>
            <a:pPr algn="ctr"/>
            <a:r>
              <a:rPr lang="ru-RU" sz="1600" b="1" dirty="0" smtClean="0"/>
              <a:t>2022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2657" y="7295002"/>
            <a:ext cx="48965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92" y="5169024"/>
            <a:ext cx="3786212" cy="4536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</a:t>
            </a:r>
          </a:p>
          <a:p>
            <a:r>
              <a:rPr lang="ru-RU" sz="1400" dirty="0" smtClean="0"/>
              <a:t>  Профессия учителя - одна из самых      древних профессий на Земле. Для  каждого человека, на любом этапе его                существования  необходим человек,                который мог бы объяснить ту или иную проблему,  ситуацию или просто  событие.</a:t>
            </a:r>
          </a:p>
          <a:p>
            <a:r>
              <a:rPr lang="ru-RU" sz="1400" dirty="0" smtClean="0"/>
              <a:t>     Когда-то давно, когда разделения                     труда не существовало, учителями становились все старшие, наиболее                 опытные представители племени, общины.   При  переходе к разделению труда,               учителями становились люди,   практиковавшие то или иное ремесло                           и передававшие тот или иной навык                 знание. </a:t>
            </a:r>
          </a:p>
          <a:p>
            <a:r>
              <a:rPr lang="ru-RU" sz="1400" dirty="0" smtClean="0"/>
              <a:t>      И лишь в 18 - 19 веках, преподавание                  как официально признанная профессия                   стало массовым явлением в Европе и во                всём мире</a:t>
            </a:r>
            <a:r>
              <a:rPr lang="ru-RU" sz="1200" dirty="0" smtClean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4402" y="8847062"/>
            <a:ext cx="3167782" cy="2655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57232" y="1857354"/>
            <a:ext cx="530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Arial Black" pitchFamily="34" charset="0"/>
              </a:rPr>
              <a:t>Праздничный выпуск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5 октября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День учителя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5025" y="2720751"/>
            <a:ext cx="300449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Учитель всегда был  примером особым.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Всегда было ценно    учителя слово.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Заслуженно праздник   создали  однажды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Учителя день – день  торжественный, важный.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Желаем учителю  каждому   в школе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Счастливой учительской, радостной доли.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И мы обещаем,  что знания ваши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</a:rPr>
              <a:t>Мы все воплотим, чтобы жизнь стала  краше</a:t>
            </a:r>
            <a:r>
              <a:rPr lang="ru-RU" sz="1400" b="1" i="1" dirty="0" smtClean="0">
                <a:solidFill>
                  <a:srgbClr val="0070C0"/>
                </a:solidFill>
              </a:rPr>
              <a:t>!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pic>
        <p:nvPicPr>
          <p:cNvPr id="29" name="Рисунок 28" descr="1507123269_662b94aa7d589ce44b8e1d9f4b99bb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" y="2503685"/>
            <a:ext cx="3580932" cy="2928347"/>
          </a:xfrm>
          <a:prstGeom prst="rect">
            <a:avLst/>
          </a:prstGeom>
        </p:spPr>
      </p:pic>
      <p:pic>
        <p:nvPicPr>
          <p:cNvPr id="30" name="Рисунок 29" descr="C:\Users\admin\Desktop\День учгазета\Газизова.jpg"/>
          <p:cNvPicPr/>
          <p:nvPr/>
        </p:nvPicPr>
        <p:blipFill>
          <a:blip r:embed="rId5" cstate="print"/>
          <a:srcRect l="15607" t="23051"/>
          <a:stretch>
            <a:fillRect/>
          </a:stretch>
        </p:blipFill>
        <p:spPr bwMode="auto">
          <a:xfrm>
            <a:off x="3771040" y="4835300"/>
            <a:ext cx="2878476" cy="2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Музей\Desktop\ec6c82a9-e3b0-512d-9856-2c5d05afc5e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95" y="7627919"/>
            <a:ext cx="2871821" cy="173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72481"/>
            <a:ext cx="6264696" cy="338554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8463390"/>
            <a:ext cx="4896544" cy="132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1" y="6669191"/>
            <a:ext cx="450911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8" y="232139"/>
            <a:ext cx="5305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Праздничный выпуск 5 октября – День учителя.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948615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169957"/>
            <a:ext cx="2952328" cy="230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4910" y="6513173"/>
            <a:ext cx="5925924" cy="2541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452041"/>
            <a:ext cx="3321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80" y="6500823"/>
            <a:ext cx="5857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9040" y="4736976"/>
            <a:ext cx="2854646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 </a:t>
            </a:r>
          </a:p>
          <a:p>
            <a:pPr algn="ctr"/>
            <a:r>
              <a:rPr lang="ru-RU" sz="1400" b="1" i="1" dirty="0" smtClean="0"/>
              <a:t>Поздравления от учеников                1 «Б» класса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Мы хотим пожелать нашим учителям здоровья, красоты, воспитанных детей, любви.</a:t>
            </a:r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3929066" y="1702571"/>
            <a:ext cx="2786082" cy="30344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Татьяна  Вениаминовна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Цылева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высшей категории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ведет  своих первоклассников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сентября 2022 года в лицей. Она откроет для них длинную дорогу к знаниям.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ее счету уже 7 выпусков детей из начальной школы. Но ее ученики не забывают своего первого учителя. Они часто приходят к ней за советом, поделиться своими успехами.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8" y="611035"/>
            <a:ext cx="6072230" cy="1168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Наверняка, каждый человек хранит в памяти образ первого учителя, помнит свой первый урок. И этому есть своё объяснение, так как педагог занимается не только обучением, но и воспитанием, а главной ценностью остаётся профессиональный уровень и знания учителя.</a:t>
            </a:r>
            <a:endParaRPr lang="ru-RU" sz="1400" dirty="0"/>
          </a:p>
        </p:txBody>
      </p:sp>
      <p:sp>
        <p:nvSpPr>
          <p:cNvPr id="26" name="Пятно 2 25"/>
          <p:cNvSpPr/>
          <p:nvPr/>
        </p:nvSpPr>
        <p:spPr>
          <a:xfrm>
            <a:off x="6060722" y="9100828"/>
            <a:ext cx="608639" cy="63148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2365" y="4736976"/>
            <a:ext cx="3696675" cy="601703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r>
              <a:rPr lang="ru-RU" sz="1300" dirty="0" smtClean="0"/>
              <a:t>Вопросы учителю </a:t>
            </a:r>
            <a:r>
              <a:rPr lang="ru-RU" sz="1300" dirty="0" err="1" smtClean="0"/>
              <a:t>Цылевой</a:t>
            </a:r>
            <a:r>
              <a:rPr lang="ru-RU" sz="1300" dirty="0" smtClean="0"/>
              <a:t> Татьяне Вениаминовне</a:t>
            </a:r>
          </a:p>
          <a:p>
            <a:r>
              <a:rPr lang="ru-RU" sz="1300" i="1" dirty="0" smtClean="0"/>
              <a:t> </a:t>
            </a:r>
            <a:r>
              <a:rPr lang="ru-RU" sz="1300" dirty="0" smtClean="0"/>
              <a:t>1. </a:t>
            </a:r>
            <a:r>
              <a:rPr lang="ru-RU" sz="1300" b="1" dirty="0" smtClean="0"/>
              <a:t>Что вас привлекает в профессии учителя?</a:t>
            </a:r>
          </a:p>
          <a:p>
            <a:r>
              <a:rPr lang="ru-RU" sz="1300" b="1" i="1" dirty="0" smtClean="0"/>
              <a:t>       </a:t>
            </a:r>
            <a:r>
              <a:rPr lang="ru-RU" sz="1300" dirty="0" smtClean="0"/>
              <a:t>Педагог учит жить и учиться жить одновременно. Это увлекательнейшая профессия в которой человек может либо обрести, либо потерять себя. Ему вручаются судьбы и он, как истинный мастер своего дела, строит их по кирпичику, наполняя строение устойчивостью и силой. А спустя годы наблюдать за плодами своего труда и гордиться тем, что он – педагог.</a:t>
            </a:r>
          </a:p>
          <a:p>
            <a:r>
              <a:rPr lang="ru-RU" sz="1300" dirty="0" smtClean="0"/>
              <a:t>2</a:t>
            </a:r>
            <a:r>
              <a:rPr lang="ru-RU" sz="1300" b="1" dirty="0" smtClean="0"/>
              <a:t>. Какими качествами, на ваш взгляд, должен обладать учитель?</a:t>
            </a:r>
          </a:p>
          <a:p>
            <a:r>
              <a:rPr lang="ru-RU" sz="1300" b="1" i="1" dirty="0" smtClean="0"/>
              <a:t>    </a:t>
            </a:r>
            <a:r>
              <a:rPr lang="ru-RU" sz="1300" i="1" dirty="0" smtClean="0"/>
              <a:t>Учитель должен уважать детей, быть толерантным, самокритичным, добиваться авторитета реальными делами, понимать свою миссию</a:t>
            </a:r>
            <a:r>
              <a:rPr lang="ru-RU" sz="1300" b="1" i="1" dirty="0" smtClean="0"/>
              <a:t>.</a:t>
            </a:r>
          </a:p>
          <a:p>
            <a:r>
              <a:rPr lang="ru-RU" sz="1300" dirty="0" smtClean="0"/>
              <a:t> 3</a:t>
            </a:r>
            <a:r>
              <a:rPr lang="ru-RU" sz="1300" b="1" dirty="0" smtClean="0"/>
              <a:t>. В каком возрасте вы решили стать учителем?</a:t>
            </a:r>
          </a:p>
          <a:p>
            <a:r>
              <a:rPr lang="ru-RU" sz="1300" b="1" i="1" dirty="0" smtClean="0"/>
              <a:t>      В 18 лет</a:t>
            </a:r>
          </a:p>
          <a:p>
            <a:r>
              <a:rPr lang="ru-RU" sz="1300" dirty="0" smtClean="0"/>
              <a:t>4. Хотели бы вы попробовать себя в  другой профессии? Если да, то в какой?</a:t>
            </a:r>
          </a:p>
          <a:p>
            <a:r>
              <a:rPr lang="ru-RU" sz="1300" b="1" i="1" dirty="0" smtClean="0"/>
              <a:t>     Дизайнер одежды или интерьера.</a:t>
            </a:r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22" name="Рисунок 21" descr="C:\Users\admin\Desktop\День учгазета\Цылева.jpg"/>
          <p:cNvPicPr/>
          <p:nvPr/>
        </p:nvPicPr>
        <p:blipFill>
          <a:blip r:embed="rId2" cstate="print"/>
          <a:srcRect l="25345"/>
          <a:stretch>
            <a:fillRect/>
          </a:stretch>
        </p:blipFill>
        <p:spPr bwMode="auto">
          <a:xfrm>
            <a:off x="544443" y="1813913"/>
            <a:ext cx="3244597" cy="31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Музей\Desktop\43-36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5889104"/>
            <a:ext cx="2495770" cy="3165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72481"/>
            <a:ext cx="6264696" cy="338554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8463390"/>
            <a:ext cx="4896544" cy="132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1" y="6669191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32" y="272481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Праздничный выпуск 5 октября – День учителя.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948616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169957"/>
            <a:ext cx="2952328" cy="230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9" y="3792133"/>
            <a:ext cx="3321547" cy="352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452042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665" y="3470835"/>
            <a:ext cx="6120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.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99559" y="8931442"/>
            <a:ext cx="698376" cy="7542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7165" y="611034"/>
            <a:ext cx="34327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В нашем лицее работает много заслуженных учителей, чей труд неоднократно отмечался почетными грамотами благодарностями и наградами. </a:t>
            </a:r>
          </a:p>
          <a:p>
            <a:r>
              <a:rPr lang="ru-RU" sz="1400" b="1" dirty="0" smtClean="0"/>
              <a:t>Станислава Анатольевна </a:t>
            </a:r>
            <a:r>
              <a:rPr lang="ru-RU" sz="1400" b="1" dirty="0" err="1" smtClean="0"/>
              <a:t>Гуменчук</a:t>
            </a:r>
            <a:r>
              <a:rPr lang="ru-RU" sz="1400" b="1" dirty="0" smtClean="0"/>
              <a:t> </a:t>
            </a:r>
            <a:r>
              <a:rPr lang="ru-RU" sz="1400" dirty="0" smtClean="0"/>
              <a:t>– учитель математики высшей категории развивает в ребятах не только навыки быстрого счета, но и учит их мыслить логически. На ее уроках не бывает скучно. </a:t>
            </a:r>
          </a:p>
          <a:p>
            <a:r>
              <a:rPr lang="ru-RU" sz="1400" dirty="0" smtClean="0"/>
              <a:t>Первый зам.председателя Союза машиностроителей России </a:t>
            </a:r>
            <a:r>
              <a:rPr lang="ru-RU" sz="1400" dirty="0" err="1" smtClean="0"/>
              <a:t>В.Гутенев</a:t>
            </a:r>
            <a:r>
              <a:rPr lang="ru-RU" sz="1400" dirty="0" smtClean="0"/>
              <a:t> , побывав в нашем лицее, высоко оценил труд педагогов и вручил им дипломы за успехи в работе и памятные подарки. Среди них была и Станислава Анатольевна.</a:t>
            </a:r>
            <a:endParaRPr lang="ru-RU" sz="1400" dirty="0"/>
          </a:p>
        </p:txBody>
      </p:sp>
      <p:pic>
        <p:nvPicPr>
          <p:cNvPr id="19" name="Рисунок 18" descr="C:\Users\admin\Desktop\День учгазета\Гуменчук.jpg"/>
          <p:cNvPicPr/>
          <p:nvPr/>
        </p:nvPicPr>
        <p:blipFill>
          <a:blip r:embed="rId2" cstate="print"/>
          <a:srcRect l="23542" t="8289" r="19359" b="4011"/>
          <a:stretch>
            <a:fillRect/>
          </a:stretch>
        </p:blipFill>
        <p:spPr bwMode="auto">
          <a:xfrm>
            <a:off x="3714752" y="851269"/>
            <a:ext cx="2881701" cy="33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714752" y="5169023"/>
            <a:ext cx="2954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Что вас привлекает в профессии учителя?</a:t>
            </a:r>
          </a:p>
          <a:p>
            <a:r>
              <a:rPr lang="ru-RU" sz="1400" b="1" i="1" dirty="0" smtClean="0"/>
              <a:t>Постоянное общение любовь к детям, видеть результат своего труда.</a:t>
            </a:r>
          </a:p>
          <a:p>
            <a:r>
              <a:rPr lang="ru-RU" sz="1400" dirty="0" smtClean="0"/>
              <a:t>2. Какими качествами, на ваш взгляд, должен обладать учитель?</a:t>
            </a:r>
          </a:p>
          <a:p>
            <a:r>
              <a:rPr lang="ru-RU" sz="1400" b="1" i="1" dirty="0" smtClean="0"/>
              <a:t>Порядочность, отзывчивость доброта требовательность справедливость терпение</a:t>
            </a:r>
          </a:p>
          <a:p>
            <a:r>
              <a:rPr lang="ru-RU" sz="1400" dirty="0" smtClean="0"/>
              <a:t> 3. В каком возрасте вы решили стать учителем?</a:t>
            </a:r>
          </a:p>
          <a:p>
            <a:r>
              <a:rPr lang="ru-RU" sz="1400" b="1" i="1" dirty="0" smtClean="0"/>
              <a:t>В возрасте 9 лет. Я до сих пор помню свою первую учительницу!</a:t>
            </a:r>
          </a:p>
          <a:p>
            <a:r>
              <a:rPr lang="ru-RU" sz="1400" dirty="0" smtClean="0"/>
              <a:t>4. Хотели бы вы попробовать себя в  другой профессии? Если да, то в какой?</a:t>
            </a:r>
          </a:p>
          <a:p>
            <a:r>
              <a:rPr lang="ru-RU" sz="1400" b="1" i="1" dirty="0" smtClean="0"/>
              <a:t>Возможно, но не сейчас.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7166" y="4304928"/>
            <a:ext cx="3096344" cy="25054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</p:txBody>
      </p:sp>
      <p:pic>
        <p:nvPicPr>
          <p:cNvPr id="20" name="Рисунок 19" descr="C:\Users\admin\Desktop\День учгазета\IMG_20221004_093312.jpg"/>
          <p:cNvPicPr/>
          <p:nvPr/>
        </p:nvPicPr>
        <p:blipFill>
          <a:blip r:embed="rId3" cstate="print"/>
          <a:srcRect t="10784" r="6086" b="19118"/>
          <a:stretch>
            <a:fillRect/>
          </a:stretch>
        </p:blipFill>
        <p:spPr bwMode="auto">
          <a:xfrm>
            <a:off x="484561" y="4365908"/>
            <a:ext cx="30524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714752" y="4179089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Светлана Юрьевна Шубина – </a:t>
            </a:r>
            <a:r>
              <a:rPr lang="ru-RU" sz="1400" dirty="0" smtClean="0"/>
              <a:t>учитель начальных классов первой категории </a:t>
            </a:r>
            <a:r>
              <a:rPr lang="ru-RU" sz="1200" b="1" dirty="0" smtClean="0"/>
              <a:t>: 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7995890"/>
            <a:ext cx="320435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72481"/>
            <a:ext cx="6264696" cy="338554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8463390"/>
            <a:ext cx="4896544" cy="132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1" y="6669191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948616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169957"/>
            <a:ext cx="2952328" cy="230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6" y="3782871"/>
            <a:ext cx="3321547" cy="352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452042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665" y="3470835"/>
            <a:ext cx="6120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.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3" name="Пятно 2 2"/>
          <p:cNvSpPr/>
          <p:nvPr/>
        </p:nvSpPr>
        <p:spPr>
          <a:xfrm>
            <a:off x="5970984" y="8658412"/>
            <a:ext cx="698376" cy="70207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28670" y="232139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</a:rPr>
              <a:t>Праздничный выпуск 5 октября – День учителя.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8" y="773877"/>
            <a:ext cx="307183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Вопросы для учеников – 6</a:t>
            </a:r>
            <a:r>
              <a:rPr lang="en-US" sz="1400" b="1" dirty="0" smtClean="0"/>
              <a:t>“</a:t>
            </a:r>
            <a:r>
              <a:rPr lang="ru-RU" sz="1400" b="1" dirty="0" smtClean="0"/>
              <a:t>А</a:t>
            </a:r>
            <a:r>
              <a:rPr lang="en-US" sz="1400" b="1" dirty="0" smtClean="0"/>
              <a:t>”</a:t>
            </a:r>
            <a:endParaRPr lang="ru-RU" sz="1400" b="1" dirty="0" smtClean="0"/>
          </a:p>
          <a:p>
            <a:pPr marL="228600" indent="-228600">
              <a:buFontTx/>
              <a:buAutoNum type="arabicPeriod"/>
            </a:pPr>
            <a:r>
              <a:rPr lang="ru-RU" sz="1400" dirty="0" smtClean="0"/>
              <a:t>Каким должен быть идеальный учитель?</a:t>
            </a:r>
          </a:p>
          <a:p>
            <a:pPr marL="228600" indent="-228600"/>
            <a:r>
              <a:rPr lang="ru-RU" sz="1400" b="1" i="1" dirty="0" smtClean="0"/>
              <a:t>Добрым, отзывчивым, справедливым, одеваться по форме, не повышать голос, защищать, хорошо объяснять.</a:t>
            </a:r>
          </a:p>
          <a:p>
            <a:pPr marL="228600" indent="-228600"/>
            <a:r>
              <a:rPr lang="ru-RU" sz="1400" dirty="0" smtClean="0"/>
              <a:t>2. Какой урок запомнили больше всего?</a:t>
            </a:r>
          </a:p>
          <a:p>
            <a:pPr marL="228600" indent="-228600"/>
            <a:r>
              <a:rPr lang="ru-RU" sz="1400" b="1" i="1" dirty="0" smtClean="0"/>
              <a:t>Историю и обществознание (интересно!)</a:t>
            </a:r>
          </a:p>
          <a:p>
            <a:pPr marL="228600" indent="-228600"/>
            <a:r>
              <a:rPr lang="ru-RU" sz="1400" dirty="0" smtClean="0"/>
              <a:t>3. Плюсы и минусы работы учителя?</a:t>
            </a:r>
          </a:p>
          <a:p>
            <a:pPr marL="228600" indent="-228600"/>
            <a:r>
              <a:rPr lang="en-US" sz="1400" b="1" i="1" dirty="0" smtClean="0"/>
              <a:t>“-” –</a:t>
            </a:r>
            <a:r>
              <a:rPr lang="ru-RU" sz="1400" b="1" i="1" dirty="0" smtClean="0"/>
              <a:t>маленькая зарплата,</a:t>
            </a:r>
          </a:p>
          <a:p>
            <a:pPr marL="228600" indent="-228600"/>
            <a:r>
              <a:rPr lang="en-US" sz="1400" b="1" i="1" dirty="0" smtClean="0"/>
              <a:t>“+” – </a:t>
            </a:r>
            <a:r>
              <a:rPr lang="ru-RU" sz="1400" b="1" i="1" dirty="0" smtClean="0"/>
              <a:t>помогают людям, дарят знания.</a:t>
            </a:r>
          </a:p>
          <a:p>
            <a:pPr marL="228600" indent="-228600"/>
            <a:r>
              <a:rPr lang="ru-RU" sz="1400" dirty="0" smtClean="0"/>
              <a:t>4. О чем мечтает учитель?</a:t>
            </a:r>
          </a:p>
          <a:p>
            <a:pPr marL="228600" indent="-228600"/>
            <a:r>
              <a:rPr lang="ru-RU" sz="1400" b="1" i="1" dirty="0" smtClean="0"/>
              <a:t>Чтобы все хорошо себя вели и о времени.</a:t>
            </a:r>
          </a:p>
          <a:p>
            <a:pPr marL="228600" indent="-228600">
              <a:buAutoNum type="arabicPeriod"/>
            </a:pPr>
            <a:endParaRPr lang="ru-RU" sz="1400" dirty="0" smtClean="0"/>
          </a:p>
        </p:txBody>
      </p:sp>
      <p:pic>
        <p:nvPicPr>
          <p:cNvPr id="19" name="Рисунок 18" descr="C:\Users\admin\Desktop\День учгазета\uchitel00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103" y="919736"/>
            <a:ext cx="3349541" cy="28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589240" y="919736"/>
            <a:ext cx="1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 А класс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57562" y="3944888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Ольга Леонидовна </a:t>
            </a:r>
            <a:r>
              <a:rPr lang="ru-RU" sz="1400" b="1" dirty="0" err="1" smtClean="0"/>
              <a:t>Зерали</a:t>
            </a:r>
            <a:r>
              <a:rPr lang="ru-RU" sz="1400" b="1" dirty="0" smtClean="0"/>
              <a:t> – </a:t>
            </a:r>
            <a:r>
              <a:rPr lang="ru-RU" sz="1400" dirty="0" smtClean="0"/>
              <a:t>учитель биологии высшей категории, Почетный работник общего образования РФ, победитель конкурса «Лучший учитель            РФ – 2009».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57562" y="4729509"/>
            <a:ext cx="328614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400" dirty="0" smtClean="0"/>
          </a:p>
          <a:p>
            <a:r>
              <a:rPr lang="ru-RU" sz="1400" dirty="0" smtClean="0"/>
              <a:t>1. Что вас привлекает в профессии учителя?</a:t>
            </a:r>
          </a:p>
          <a:p>
            <a:r>
              <a:rPr lang="ru-RU" sz="1400" b="1" i="1" dirty="0" smtClean="0"/>
              <a:t>Нравится давать знания, воспитывать, экспериментировать.</a:t>
            </a:r>
          </a:p>
          <a:p>
            <a:r>
              <a:rPr lang="ru-RU" sz="1400" dirty="0" smtClean="0"/>
              <a:t>2. Какими качествами, на ваш взгляд, должен обладать учитель?</a:t>
            </a:r>
          </a:p>
          <a:p>
            <a:r>
              <a:rPr lang="ru-RU" sz="1400" b="1" i="1" dirty="0" smtClean="0"/>
              <a:t>Порядочность, отзывчивость доброта требовательность справедливость терпение</a:t>
            </a:r>
          </a:p>
          <a:p>
            <a:r>
              <a:rPr lang="ru-RU" sz="1400" dirty="0" smtClean="0"/>
              <a:t> 3. В каком возрасте вы решили стать учителем?</a:t>
            </a:r>
          </a:p>
          <a:p>
            <a:r>
              <a:rPr lang="ru-RU" sz="1400" b="1" i="1" dirty="0" smtClean="0"/>
              <a:t>В возрасте 9 лет. Я до сих пор помню свою первую учительницу!</a:t>
            </a:r>
          </a:p>
          <a:p>
            <a:r>
              <a:rPr lang="ru-RU" sz="1400" dirty="0" smtClean="0"/>
              <a:t>4. Хотели бы вы попробовать себя в  другой профессии? Если да, то в какой?</a:t>
            </a:r>
          </a:p>
          <a:p>
            <a:r>
              <a:rPr lang="ru-RU" sz="1400" b="1" i="1" dirty="0" smtClean="0"/>
              <a:t>Возможно, но не сейчас.</a:t>
            </a:r>
          </a:p>
        </p:txBody>
      </p:sp>
      <p:pic>
        <p:nvPicPr>
          <p:cNvPr id="27" name="Рисунок 26" descr="C:\Users\admin\Desktop\День учгазета\IMG_20221004_155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85" y="4848658"/>
            <a:ext cx="2808311" cy="372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72481"/>
            <a:ext cx="6264696" cy="338554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8881" y="6669191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27248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Праздничный выпуск 1 сентября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948616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169957"/>
            <a:ext cx="2952328" cy="230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6" y="3782871"/>
            <a:ext cx="3321547" cy="352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452042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52281" y="8974910"/>
            <a:ext cx="770384" cy="8137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56793" y="5031009"/>
            <a:ext cx="30943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6" name="Рисунок 15" descr="C:\Users\admin\Desktop\День учгазета\IMG_20221004_155827.jpg"/>
          <p:cNvPicPr/>
          <p:nvPr/>
        </p:nvPicPr>
        <p:blipFill>
          <a:blip r:embed="rId2" cstate="print"/>
          <a:srcRect l="2875" r="47509"/>
          <a:stretch>
            <a:fillRect/>
          </a:stretch>
        </p:blipFill>
        <p:spPr bwMode="auto">
          <a:xfrm>
            <a:off x="4158213" y="851269"/>
            <a:ext cx="2458388" cy="380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8604" y="851269"/>
            <a:ext cx="281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Майстренко Евгения Николаевна </a:t>
            </a:r>
          </a:p>
          <a:p>
            <a:r>
              <a:rPr lang="ru-RU" sz="1400" dirty="0" smtClean="0"/>
              <a:t>учитель начальных классов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42" y="1393007"/>
            <a:ext cx="3429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1. Что вас привлекает в профессии учителя?</a:t>
            </a:r>
          </a:p>
          <a:p>
            <a:r>
              <a:rPr lang="ru-RU" sz="1400" b="1" i="1" dirty="0" smtClean="0"/>
              <a:t>Общение с людьми, быть нужной и значимой в жизни детей.</a:t>
            </a:r>
          </a:p>
          <a:p>
            <a:r>
              <a:rPr lang="ru-RU" sz="1400" dirty="0" smtClean="0"/>
              <a:t>2. Какими качествами, на ваш взгляд, должен обладать учитель?</a:t>
            </a:r>
          </a:p>
          <a:p>
            <a:r>
              <a:rPr lang="ru-RU" sz="1400" b="1" i="1" dirty="0" smtClean="0"/>
              <a:t>Строгость, уверенность, гибкость, терпение.</a:t>
            </a:r>
          </a:p>
          <a:p>
            <a:r>
              <a:rPr lang="ru-RU" sz="1400" dirty="0" smtClean="0"/>
              <a:t> 3. В каком возрасте вы решили стать учителем?</a:t>
            </a:r>
          </a:p>
          <a:p>
            <a:r>
              <a:rPr lang="ru-RU" sz="1400" b="1" i="1" dirty="0" smtClean="0"/>
              <a:t>В начальной школе.</a:t>
            </a:r>
          </a:p>
          <a:p>
            <a:r>
              <a:rPr lang="ru-RU" sz="1400" dirty="0" smtClean="0"/>
              <a:t>4. Хотели бы вы попробовать себя в  другой профессии? Если да, то в какой?</a:t>
            </a:r>
          </a:p>
          <a:p>
            <a:r>
              <a:rPr lang="ru-RU" sz="1400" b="1" i="1" dirty="0" smtClean="0"/>
              <a:t>Может быть в сфере красоты (парикмахер, визажист)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03961" y="4716994"/>
            <a:ext cx="35126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</a:rPr>
              <a:t>Вопросы для учеников – 3</a:t>
            </a:r>
            <a:r>
              <a:rPr lang="en-US" sz="1400" b="1" dirty="0" smtClean="0">
                <a:solidFill>
                  <a:prstClr val="black"/>
                </a:solidFill>
              </a:rPr>
              <a:t>“</a:t>
            </a:r>
            <a:r>
              <a:rPr lang="ru-RU" sz="1400" b="1" dirty="0" smtClean="0">
                <a:solidFill>
                  <a:prstClr val="black"/>
                </a:solidFill>
              </a:rPr>
              <a:t>Г</a:t>
            </a:r>
            <a:r>
              <a:rPr lang="en-US" sz="1400" b="1" dirty="0" smtClean="0">
                <a:solidFill>
                  <a:prstClr val="black"/>
                </a:solidFill>
              </a:rPr>
              <a:t>”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marL="228600" lvl="0" indent="-228600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Каким должен быть идеальный учитель?</a:t>
            </a:r>
          </a:p>
          <a:p>
            <a:pPr marL="228600" lvl="0" indent="-228600"/>
            <a:r>
              <a:rPr lang="ru-RU" sz="1400" b="1" i="1" dirty="0" smtClean="0">
                <a:solidFill>
                  <a:prstClr val="black"/>
                </a:solidFill>
              </a:rPr>
              <a:t>Добрым, справедливым, объяснять без криков, веселый, понимающий, общительный, не задавать на дом задания. </a:t>
            </a:r>
          </a:p>
          <a:p>
            <a:pPr marL="228600" lvl="0" indent="-228600"/>
            <a:r>
              <a:rPr lang="ru-RU" sz="1400" dirty="0" smtClean="0">
                <a:solidFill>
                  <a:prstClr val="black"/>
                </a:solidFill>
              </a:rPr>
              <a:t>2. Какой урок запомнили больше всего?</a:t>
            </a:r>
          </a:p>
          <a:p>
            <a:pPr marL="228600" lvl="0" indent="-228600"/>
            <a:r>
              <a:rPr lang="ru-RU" sz="1400" b="1" i="1" dirty="0" smtClean="0">
                <a:solidFill>
                  <a:prstClr val="black"/>
                </a:solidFill>
              </a:rPr>
              <a:t>Уроки музыки, ИЗО они проходят весело. Физкультура любимый у многих урок из-за игр</a:t>
            </a:r>
          </a:p>
          <a:p>
            <a:pPr marL="228600" lvl="0" indent="-228600"/>
            <a:r>
              <a:rPr lang="ru-RU" sz="1400" dirty="0" smtClean="0">
                <a:solidFill>
                  <a:prstClr val="black"/>
                </a:solidFill>
              </a:rPr>
              <a:t>3. Плюсы и минусы работы учителя?</a:t>
            </a:r>
          </a:p>
          <a:p>
            <a:pPr marL="228600" lvl="0" indent="-228600"/>
            <a:r>
              <a:rPr lang="en-US" sz="1400" b="1" i="1" dirty="0" smtClean="0">
                <a:solidFill>
                  <a:prstClr val="black"/>
                </a:solidFill>
              </a:rPr>
              <a:t>“-” –</a:t>
            </a:r>
            <a:r>
              <a:rPr lang="ru-RU" sz="1400" b="1" i="1" dirty="0" smtClean="0">
                <a:solidFill>
                  <a:prstClr val="black"/>
                </a:solidFill>
              </a:rPr>
              <a:t> приходится по 100 раз объяснять одно и тоже.</a:t>
            </a:r>
          </a:p>
          <a:p>
            <a:pPr marL="228600" lvl="0" indent="-228600"/>
            <a:r>
              <a:rPr lang="en-US" sz="1400" b="1" i="1" dirty="0" smtClean="0">
                <a:solidFill>
                  <a:prstClr val="black"/>
                </a:solidFill>
              </a:rPr>
              <a:t>“+” – </a:t>
            </a:r>
            <a:r>
              <a:rPr lang="ru-RU" sz="1400" b="1" i="1" dirty="0" smtClean="0">
                <a:solidFill>
                  <a:prstClr val="black"/>
                </a:solidFill>
              </a:rPr>
              <a:t>платят зарплату не надо делать домашнее задание.</a:t>
            </a:r>
          </a:p>
          <a:p>
            <a:pPr marL="228600" lvl="0" indent="-228600"/>
            <a:r>
              <a:rPr lang="ru-RU" sz="1400" dirty="0" smtClean="0">
                <a:solidFill>
                  <a:prstClr val="black"/>
                </a:solidFill>
              </a:rPr>
              <a:t>4. О чем мечтает учитель?</a:t>
            </a:r>
          </a:p>
          <a:p>
            <a:pPr marL="228600" lvl="0" indent="-228600"/>
            <a:r>
              <a:rPr lang="ru-RU" sz="1400" b="1" i="1" dirty="0" smtClean="0">
                <a:solidFill>
                  <a:prstClr val="black"/>
                </a:solidFill>
              </a:rPr>
              <a:t>О том, чтобы дети хорошо учились, о зарплате в 50 т.р., чтобы все слышали с первого раза.</a:t>
            </a:r>
            <a:endParaRPr lang="ru-RU" sz="1400" dirty="0"/>
          </a:p>
        </p:txBody>
      </p:sp>
      <p:pic>
        <p:nvPicPr>
          <p:cNvPr id="19" name="Рисунок 18" descr="C:\Users\Музей\Desktop\Открытка-с-днём-учителя.-Спасибо-Вам-за-Ваш-труд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4" y="5254473"/>
            <a:ext cx="2816487" cy="34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72481"/>
            <a:ext cx="6264696" cy="338554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8881" y="6669191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27248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Праздничный выпуск 1 сентября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948616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169957"/>
            <a:ext cx="2952328" cy="230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6" y="3782871"/>
            <a:ext cx="3321547" cy="352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9" y="1160833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52281" y="8974910"/>
            <a:ext cx="770384" cy="8137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56793" y="5031009"/>
            <a:ext cx="30943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28605" y="851269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Тихонова Светлана Николаевна </a:t>
            </a:r>
          </a:p>
          <a:p>
            <a:r>
              <a:rPr lang="ru-RU" sz="1400" dirty="0" smtClean="0"/>
              <a:t>учитель английского языка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4664" y="5241032"/>
            <a:ext cx="33123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 smtClean="0">
              <a:solidFill>
                <a:prstClr val="black"/>
              </a:solidFill>
            </a:endParaRPr>
          </a:p>
          <a:p>
            <a:pPr lvl="0"/>
            <a:r>
              <a:rPr lang="ru-RU" sz="1400" b="1" dirty="0" smtClean="0">
                <a:solidFill>
                  <a:prstClr val="black"/>
                </a:solidFill>
              </a:rPr>
              <a:t>Вопросы для учеников – 8 «В»</a:t>
            </a:r>
          </a:p>
          <a:p>
            <a:pPr marL="228600" lvl="0" indent="-228600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Каким должен быть идеальный учитель?</a:t>
            </a:r>
          </a:p>
          <a:p>
            <a:pPr marL="228600" lvl="0" indent="-228600"/>
            <a:r>
              <a:rPr lang="ru-RU" sz="1400" b="1" i="1" dirty="0" smtClean="0">
                <a:solidFill>
                  <a:prstClr val="black"/>
                </a:solidFill>
              </a:rPr>
              <a:t>Молодым, с чувством юмора, позитивным, на одной волне с учениками, модно одеваться</a:t>
            </a:r>
          </a:p>
          <a:p>
            <a:pPr marL="228600" lvl="0" indent="-228600"/>
            <a:r>
              <a:rPr lang="ru-RU" sz="1400" dirty="0" smtClean="0">
                <a:solidFill>
                  <a:prstClr val="black"/>
                </a:solidFill>
              </a:rPr>
              <a:t>2. Какой урок запомнили больше             всего?</a:t>
            </a:r>
          </a:p>
          <a:p>
            <a:pPr marL="228600" lvl="0" indent="-228600"/>
            <a:r>
              <a:rPr lang="ru-RU" sz="1400" b="1" i="1" dirty="0" smtClean="0">
                <a:solidFill>
                  <a:prstClr val="black"/>
                </a:solidFill>
              </a:rPr>
              <a:t>Биология</a:t>
            </a:r>
          </a:p>
          <a:p>
            <a:pPr marL="228600" lvl="0" indent="-228600"/>
            <a:r>
              <a:rPr lang="ru-RU" sz="1400" dirty="0" smtClean="0">
                <a:solidFill>
                  <a:prstClr val="black"/>
                </a:solidFill>
              </a:rPr>
              <a:t>3. Плюсы и минусы работы учителя?</a:t>
            </a:r>
          </a:p>
          <a:p>
            <a:pPr marL="228600" lvl="0" indent="-228600"/>
            <a:r>
              <a:rPr lang="en-US" sz="1400" b="1" i="1" dirty="0" smtClean="0">
                <a:solidFill>
                  <a:prstClr val="black"/>
                </a:solidFill>
              </a:rPr>
              <a:t>“-” –</a:t>
            </a:r>
            <a:r>
              <a:rPr lang="ru-RU" sz="1400" b="1" i="1" dirty="0" smtClean="0">
                <a:solidFill>
                  <a:prstClr val="black"/>
                </a:solidFill>
              </a:rPr>
              <a:t> низкая зарплата</a:t>
            </a:r>
          </a:p>
          <a:p>
            <a:pPr marL="228600" lvl="0" indent="-228600"/>
            <a:r>
              <a:rPr lang="en-US" sz="1400" b="1" i="1" dirty="0" smtClean="0">
                <a:solidFill>
                  <a:prstClr val="black"/>
                </a:solidFill>
              </a:rPr>
              <a:t>“+” – </a:t>
            </a:r>
            <a:r>
              <a:rPr lang="ru-RU" sz="1400" b="1" i="1" dirty="0" smtClean="0">
                <a:solidFill>
                  <a:prstClr val="black"/>
                </a:solidFill>
              </a:rPr>
              <a:t>мастерство</a:t>
            </a:r>
          </a:p>
          <a:p>
            <a:pPr marL="228600" lvl="0" indent="-228600"/>
            <a:r>
              <a:rPr lang="ru-RU" sz="1400" dirty="0" smtClean="0">
                <a:solidFill>
                  <a:prstClr val="black"/>
                </a:solidFill>
              </a:rPr>
              <a:t>4. О чем мечтает учитель?</a:t>
            </a:r>
          </a:p>
          <a:p>
            <a:pPr marL="228600" lvl="0" indent="-228600"/>
            <a:r>
              <a:rPr lang="ru-RU" sz="1400" b="1" i="1" dirty="0" smtClean="0">
                <a:solidFill>
                  <a:prstClr val="black"/>
                </a:solidFill>
              </a:rPr>
              <a:t>О дополнительном выходном дне.</a:t>
            </a:r>
            <a:endParaRPr lang="ru-RU" sz="1400" dirty="0"/>
          </a:p>
        </p:txBody>
      </p:sp>
      <p:pic>
        <p:nvPicPr>
          <p:cNvPr id="19" name="Рисунок 18" descr="C:\Users\admin\Desktop\День учгазета\IMG_20221004_155850.jpg"/>
          <p:cNvPicPr/>
          <p:nvPr/>
        </p:nvPicPr>
        <p:blipFill>
          <a:blip r:embed="rId2" cstate="print"/>
          <a:srcRect l="40269"/>
          <a:stretch>
            <a:fillRect/>
          </a:stretch>
        </p:blipFill>
        <p:spPr bwMode="auto">
          <a:xfrm>
            <a:off x="500042" y="1470398"/>
            <a:ext cx="2568026" cy="354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43249" y="1112879"/>
            <a:ext cx="35004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Что вас привлекает в профессии учителя?</a:t>
            </a:r>
          </a:p>
          <a:p>
            <a:r>
              <a:rPr lang="ru-RU" sz="1400" b="1" i="1" dirty="0" smtClean="0"/>
              <a:t>Любовь к детям, активная жизнь, не только учить, но и учиться самому.</a:t>
            </a:r>
          </a:p>
          <a:p>
            <a:r>
              <a:rPr lang="ru-RU" sz="1400" dirty="0" smtClean="0"/>
              <a:t>2. Какими качествами, на ваш взгляд, должен обладать учитель?</a:t>
            </a:r>
          </a:p>
          <a:p>
            <a:r>
              <a:rPr lang="ru-RU" sz="1400" b="1" i="1" dirty="0" smtClean="0"/>
              <a:t>Мастерством (универсал), организация, тактичность, коммуникабельность, </a:t>
            </a:r>
            <a:r>
              <a:rPr lang="ru-RU" sz="1400" b="1" i="1" dirty="0" err="1" smtClean="0"/>
              <a:t>креативность</a:t>
            </a:r>
            <a:r>
              <a:rPr lang="ru-RU" sz="1400" b="1" i="1" dirty="0" smtClean="0"/>
              <a:t>, грамотность, решительность.</a:t>
            </a:r>
          </a:p>
          <a:p>
            <a:r>
              <a:rPr lang="ru-RU" sz="1400" dirty="0" smtClean="0"/>
              <a:t> 3. В каком возрасте вы решили стать учителем?</a:t>
            </a:r>
          </a:p>
          <a:p>
            <a:r>
              <a:rPr lang="ru-RU" sz="1400" b="1" i="1" dirty="0" smtClean="0"/>
              <a:t>В 32 года</a:t>
            </a:r>
          </a:p>
          <a:p>
            <a:r>
              <a:rPr lang="ru-RU" sz="1400" dirty="0" smtClean="0"/>
              <a:t>4. Хотели бы вы попробовать себя в  другой профессии? Если да, то в какой?</a:t>
            </a:r>
          </a:p>
          <a:p>
            <a:r>
              <a:rPr lang="ru-RU" sz="1400" b="1" i="1" dirty="0" smtClean="0"/>
              <a:t>Не вижу себя в других профессиях.</a:t>
            </a:r>
          </a:p>
        </p:txBody>
      </p:sp>
      <p:pic>
        <p:nvPicPr>
          <p:cNvPr id="20" name="Рисунок 19" descr="C:\Users\Музей\Desktop\4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04" y="5015394"/>
            <a:ext cx="3182356" cy="3393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72481"/>
            <a:ext cx="6264696" cy="338554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8463390"/>
            <a:ext cx="4896544" cy="132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1" y="6669191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32" y="272481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Праздничный выпуск 5 октября – День учителя.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948616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169957"/>
            <a:ext cx="2952328" cy="230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7473" y="3626853"/>
            <a:ext cx="3321547" cy="352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452042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87473" y="3044735"/>
            <a:ext cx="62378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pic>
        <p:nvPicPr>
          <p:cNvPr id="19" name="Рисунок 18" descr="C:\Users\Музей\Desktop\shkolnaya-doska-zelena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8" y="773877"/>
            <a:ext cx="6192688" cy="44936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04664" y="495299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ятно 2 2"/>
          <p:cNvSpPr/>
          <p:nvPr/>
        </p:nvSpPr>
        <p:spPr>
          <a:xfrm>
            <a:off x="6021288" y="9009451"/>
            <a:ext cx="770384" cy="73200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8642" y="8053848"/>
            <a:ext cx="6408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МБУ «Лицей № 76»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Руководитель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Газизова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О.Н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.–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директора              Периодичность: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раз в месяц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Редактор – Полозова С.В.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Выходит: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 сентября 2021 года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Наш адрес: Самарская область,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г. Тольятти, пр-т Степана Разина 78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Контакты: 8(8482) 34-10-07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Сайт лицея: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scool76@edu.tgl.ru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admin\Desktop\День учгазета\uchitel00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" y="732795"/>
            <a:ext cx="6858000" cy="673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7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971</TotalTime>
  <Words>1349</Words>
  <Application>Microsoft Office PowerPoint</Application>
  <PresentationFormat>Лист A4 (210x297 мм)</PresentationFormat>
  <Paragraphs>420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111</cp:revision>
  <cp:lastPrinted>2022-10-05T05:00:33Z</cp:lastPrinted>
  <dcterms:created xsi:type="dcterms:W3CDTF">2021-02-26T10:41:22Z</dcterms:created>
  <dcterms:modified xsi:type="dcterms:W3CDTF">2022-10-05T06:24:39Z</dcterms:modified>
</cp:coreProperties>
</file>