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7" r:id="rId5"/>
    <p:sldId id="268" r:id="rId6"/>
    <p:sldId id="269" r:id="rId7"/>
    <p:sldId id="265" r:id="rId8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1884" y="-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00276-C558-49F7-B0D9-AAA7C7F30088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5467-0EF8-4B38-BC08-E209C3B4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7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3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6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F4B8-A46D-484E-B6CB-CA034F444D14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2FA4-CF81-40AE-8D50-C78962791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0396" y="5508104"/>
            <a:ext cx="33123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63" y="8577263"/>
            <a:ext cx="5302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110243"/>
            <a:ext cx="1042220" cy="97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3670" y="2160290"/>
            <a:ext cx="5030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Все победы начинаются с победы над самим собой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9540" y="1267495"/>
            <a:ext cx="1167363" cy="9108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2657" y="6733848"/>
            <a:ext cx="48965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1350" y="5652120"/>
            <a:ext cx="2181546" cy="30701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Нынешний «Диктант Победы» был посвящен 80-летию начала Великой Отечественной войны, поэтому часть вопросов была посвящена преступлениям гитлеровцев против мирных граждан СССР.</a:t>
            </a:r>
          </a:p>
          <a:p>
            <a:pPr algn="ctr"/>
            <a:r>
              <a:rPr lang="ru-RU" sz="1400" dirty="0"/>
              <a:t>       Все участники диктанта получили сертификаты.</a:t>
            </a:r>
          </a:p>
          <a:p>
            <a:endParaRPr lang="ru-RU" sz="12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496" y="8286776"/>
            <a:ext cx="3167782" cy="2450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C:\Users\stud\AppData\Local\Microsoft\Windows\Temporary Internet Files\Content.Word\IMG_20221012_10573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 b="16006"/>
          <a:stretch/>
        </p:blipFill>
        <p:spPr bwMode="auto">
          <a:xfrm>
            <a:off x="733670" y="97070"/>
            <a:ext cx="4247652" cy="2098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3670" y="1883291"/>
            <a:ext cx="4447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Black" pitchFamily="34" charset="0"/>
              </a:rPr>
              <a:t>Газета МБУ «Лицей № 76 имени </a:t>
            </a:r>
            <a:r>
              <a:rPr lang="ru-RU" sz="1200" dirty="0" err="1">
                <a:solidFill>
                  <a:schemeClr val="bg1"/>
                </a:solidFill>
                <a:latin typeface="Arial Black" pitchFamily="34" charset="0"/>
              </a:rPr>
              <a:t>В.Н.Полякова</a:t>
            </a:r>
            <a:r>
              <a:rPr lang="ru-RU" sz="1200" dirty="0">
                <a:solidFill>
                  <a:schemeClr val="bg1"/>
                </a:solidFill>
                <a:latin typeface="Arial Black" pitchFamily="34" charset="0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29540" y="1261269"/>
            <a:ext cx="1188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Сентябрь</a:t>
            </a:r>
          </a:p>
          <a:p>
            <a:pPr algn="ctr"/>
            <a:r>
              <a:rPr lang="ru-RU" b="1" dirty="0"/>
              <a:t>2022</a:t>
            </a:r>
          </a:p>
          <a:p>
            <a:pPr algn="ctr"/>
            <a:r>
              <a:rPr lang="ru-RU" b="1" dirty="0"/>
              <a:t>№1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4824" y="11024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</a:rPr>
              <a:t>ЭРИДАН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 rot="10800000" flipV="1">
            <a:off x="410394" y="2468066"/>
            <a:ext cx="6267247" cy="13118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1600" i="1" dirty="0" smtClean="0"/>
              <a:t>Не успел отгреметь первый звонок, как наши лицеисты, а также их родители и педагоги, приняли участие в Международном историческом диктанте на тему событий второй Мировой войны. </a:t>
            </a:r>
            <a:br>
              <a:rPr lang="ru-RU" sz="1600" i="1" dirty="0" smtClean="0"/>
            </a:br>
            <a:r>
              <a:rPr lang="ru-RU" sz="1600" b="1" i="1" dirty="0" smtClean="0">
                <a:solidFill>
                  <a:srgbClr val="C00000"/>
                </a:solidFill>
              </a:rPr>
              <a:t>«Диктант Победы»</a:t>
            </a:r>
            <a:br>
              <a:rPr lang="ru-RU" sz="1600" b="1" i="1" dirty="0" smtClean="0">
                <a:solidFill>
                  <a:srgbClr val="C00000"/>
                </a:solidFill>
              </a:rPr>
            </a:b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2520015" y="3995936"/>
            <a:ext cx="3998067" cy="187220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/>
              <a:t>    </a:t>
            </a:r>
            <a:r>
              <a:rPr lang="ru-RU" sz="1400" dirty="0" smtClean="0"/>
              <a:t>На вопросы «Диктанта Победы» отвечали 120 учащихся 9 -11 классов, учителя и родители. Организатором акции выступила гуманитарная кафедра лицея под руководством </a:t>
            </a:r>
            <a:r>
              <a:rPr lang="ru-RU" sz="1400" dirty="0" err="1" smtClean="0"/>
              <a:t>Довгий</a:t>
            </a:r>
            <a:r>
              <a:rPr lang="ru-RU" sz="1400" dirty="0" smtClean="0"/>
              <a:t> М.А. – учителя истории.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/>
              <a:t>     Участники Диктанта отвечали на вопросы по общей исторической и региональной    тематике.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/>
              <a:t>      </a:t>
            </a:r>
            <a:endParaRPr lang="ru-RU" sz="1400" dirty="0"/>
          </a:p>
        </p:txBody>
      </p:sp>
      <p:pic>
        <p:nvPicPr>
          <p:cNvPr id="25" name="Объект 24" descr="C:\Users\stud\AppData\Local\Microsoft\Windows\Temporary Internet Files\Content.Word\_medium_medium_snimok.png.jpg.jpg"/>
          <p:cNvPicPr>
            <a:picLocks noGrp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5" y="3995936"/>
            <a:ext cx="208250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stud\AppData\Local\Microsoft\Windows\Temporary Internet Files\Content.Word\diktant_pobedy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36" y="5877619"/>
            <a:ext cx="3584378" cy="23614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Овал 20"/>
          <p:cNvSpPr/>
          <p:nvPr/>
        </p:nvSpPr>
        <p:spPr>
          <a:xfrm rot="4977031">
            <a:off x="4023747" y="6633386"/>
            <a:ext cx="389415" cy="4572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800" dirty="0" smtClean="0"/>
              <a:t>3.09.2022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430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51520"/>
            <a:ext cx="6264696" cy="3561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812360"/>
            <a:ext cx="48965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4664" y="6156176"/>
            <a:ext cx="645333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8" y="214282"/>
            <a:ext cx="5305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Чему научились?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4910" y="6012160"/>
            <a:ext cx="5925924" cy="234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80" y="6000760"/>
            <a:ext cx="58579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4557651" y="3909355"/>
            <a:ext cx="2111709" cy="33022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ru-RU" sz="1400" dirty="0"/>
              <a:t>А вот </a:t>
            </a:r>
            <a:r>
              <a:rPr lang="ru-RU" sz="1400" dirty="0" smtClean="0"/>
              <a:t>остальным  ученикам </a:t>
            </a:r>
            <a:r>
              <a:rPr lang="ru-RU" sz="1400" dirty="0"/>
              <a:t>пришлось попыхтеть, доставая из закромов памяти формулы и правила. ВПР вам в помощь! </a:t>
            </a:r>
            <a:r>
              <a:rPr lang="ru-RU" sz="1400" dirty="0" smtClean="0"/>
              <a:t>Для чего нужны эти проверочные работы?! Чтобы можно было оценить свои знания, увидеть пробелы и устранить их. Проверочные </a:t>
            </a:r>
            <a:r>
              <a:rPr lang="ru-RU" sz="1400" dirty="0"/>
              <a:t>работы продолжатся до </a:t>
            </a:r>
            <a:r>
              <a:rPr lang="ru-RU" sz="1400" dirty="0" smtClean="0"/>
              <a:t>осенних каникул</a:t>
            </a:r>
            <a:r>
              <a:rPr lang="ru-RU" sz="1300" dirty="0" smtClean="0"/>
              <a:t>. </a:t>
            </a:r>
            <a:endParaRPr lang="ru-RU" sz="13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0776" y="755576"/>
            <a:ext cx="6310484" cy="9339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i="1" dirty="0" smtClean="0"/>
              <a:t>Сентябрь  - стал месяцем проверки знаний, полученных в прошлом учебном году. Конечно, за лето многое могло позабыться, но первые недели учебы были посвящены воспоминаниям. Нет, не о лете и весело проведенных каникулах, а о школьной программе за прошлый класс. </a:t>
            </a:r>
            <a:endParaRPr lang="ru-RU" sz="1400" i="1" dirty="0"/>
          </a:p>
        </p:txBody>
      </p:sp>
      <p:sp>
        <p:nvSpPr>
          <p:cNvPr id="26" name="Пятно 2 25"/>
          <p:cNvSpPr/>
          <p:nvPr/>
        </p:nvSpPr>
        <p:spPr>
          <a:xfrm>
            <a:off x="6060721" y="8400764"/>
            <a:ext cx="608639" cy="5829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6725" y="1979326"/>
            <a:ext cx="2297926" cy="19300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Только первоклашки все начали с чистого листа! Первые крючочки и палочки, первые буквы, написанные еще неуверенной </a:t>
            </a:r>
            <a:r>
              <a:rPr lang="ru-RU" sz="1400" dirty="0"/>
              <a:t>рукой. </a:t>
            </a:r>
          </a:p>
        </p:txBody>
      </p:sp>
      <p:pic>
        <p:nvPicPr>
          <p:cNvPr id="23" name="Рисунок 22" descr="C:\Users\stud\Desktop\Фото\День учителя\IMG_20221005_1220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4" r="10095"/>
          <a:stretch/>
        </p:blipFill>
        <p:spPr bwMode="auto">
          <a:xfrm>
            <a:off x="3921779" y="1836080"/>
            <a:ext cx="2714625" cy="2073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 rot="16200000">
            <a:off x="2202960" y="2580234"/>
            <a:ext cx="2186602" cy="841542"/>
          </a:xfrm>
          <a:prstGeom prst="triangle">
            <a:avLst>
              <a:gd name="adj" fmla="val 508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C:\Users\stud\Desktop\Фото\День учителя\IMG_20221005_1141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7127"/>
          <a:stretch/>
        </p:blipFill>
        <p:spPr bwMode="auto">
          <a:xfrm>
            <a:off x="546725" y="4197573"/>
            <a:ext cx="3133725" cy="2606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Равнобедренный треугольник 27"/>
          <p:cNvSpPr/>
          <p:nvPr/>
        </p:nvSpPr>
        <p:spPr>
          <a:xfrm rot="5400000">
            <a:off x="3093319" y="5080139"/>
            <a:ext cx="2186602" cy="841542"/>
          </a:xfrm>
          <a:prstGeom prst="triangle">
            <a:avLst>
              <a:gd name="adj" fmla="val 508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44637" y="6804248"/>
            <a:ext cx="5854417" cy="5353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знаете ли вы, что….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910" y="7408765"/>
            <a:ext cx="6094449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                                    - самый длинный урок </a:t>
            </a:r>
            <a:r>
              <a:rPr lang="ru-RU" sz="1200" b="1" i="1" dirty="0"/>
              <a:t> </a:t>
            </a:r>
            <a:r>
              <a:rPr lang="ru-RU" sz="1200" b="1" i="1" dirty="0" smtClean="0"/>
              <a:t>длился </a:t>
            </a:r>
            <a:r>
              <a:rPr lang="ru-RU" sz="1200" b="1" i="1" dirty="0"/>
              <a:t>54 </a:t>
            </a:r>
            <a:r>
              <a:rPr lang="ru-RU" sz="1200" b="1" i="1" dirty="0" smtClean="0"/>
              <a:t>часа!</a:t>
            </a:r>
            <a:endParaRPr lang="ru-RU" sz="1200" b="1" i="1" dirty="0"/>
          </a:p>
          <a:p>
            <a:r>
              <a:rPr lang="ru-RU" sz="1200" b="1" i="1" dirty="0" smtClean="0"/>
              <a:t>                       </a:t>
            </a:r>
            <a:r>
              <a:rPr lang="ru-RU" sz="1200" b="1" i="1" dirty="0"/>
              <a:t> </a:t>
            </a:r>
            <a:r>
              <a:rPr lang="ru-RU" sz="1200" b="1" i="1" dirty="0" smtClean="0"/>
              <a:t>- каждый </a:t>
            </a:r>
            <a:r>
              <a:rPr lang="ru-RU" sz="1200" b="1" i="1" dirty="0"/>
              <a:t>ученик школы в Японии имеет свой номер.</a:t>
            </a:r>
          </a:p>
          <a:p>
            <a:r>
              <a:rPr lang="ru-RU" sz="1200" b="1" i="1" dirty="0" smtClean="0"/>
              <a:t>       - в </a:t>
            </a:r>
            <a:r>
              <a:rPr lang="ru-RU" sz="1200" b="1" i="1" dirty="0"/>
              <a:t>России в дореволюционные годы начало учебного года праздновали угощением </a:t>
            </a:r>
            <a:r>
              <a:rPr lang="ru-RU" sz="1200" b="1" i="1" dirty="0" smtClean="0"/>
              <a:t>       каши из котла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6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04664" y="260298"/>
            <a:ext cx="6264696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Учимся играя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812360"/>
            <a:ext cx="48965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8" y="3500430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04664" y="3203847"/>
            <a:ext cx="6120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.</a:t>
            </a: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9" name="Пятно 2 8"/>
          <p:cNvSpPr/>
          <p:nvPr/>
        </p:nvSpPr>
        <p:spPr>
          <a:xfrm>
            <a:off x="5999559" y="8244408"/>
            <a:ext cx="698376" cy="6962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0984" y="4724435"/>
            <a:ext cx="3096344" cy="39752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C00000"/>
                </a:solidFill>
              </a:rPr>
              <a:t>28 </a:t>
            </a:r>
            <a:r>
              <a:rPr lang="ru-RU" sz="1400" dirty="0" smtClean="0">
                <a:solidFill>
                  <a:srgbClr val="C00000"/>
                </a:solidFill>
              </a:rPr>
              <a:t>сентября </a:t>
            </a:r>
            <a:r>
              <a:rPr lang="ru-RU" sz="1400" dirty="0"/>
              <a:t>были проведены парламентские выборы среди 9-х </a:t>
            </a:r>
            <a:r>
              <a:rPr lang="ru-RU" sz="1400" dirty="0" smtClean="0"/>
              <a:t>классов, </a:t>
            </a:r>
            <a:r>
              <a:rPr lang="ru-RU" sz="1400" dirty="0"/>
              <a:t>целью которых было выбрать лучшую из 4-х представленных партий. </a:t>
            </a:r>
          </a:p>
          <a:p>
            <a:r>
              <a:rPr lang="ru-RU" sz="1400" dirty="0"/>
              <a:t> Первыми на очереди была партия </a:t>
            </a:r>
            <a:r>
              <a:rPr lang="ru-RU" sz="1400" b="1" dirty="0"/>
              <a:t>"Новое время"</a:t>
            </a:r>
            <a:r>
              <a:rPr lang="ru-RU" sz="1400" dirty="0"/>
              <a:t>, лидером которой был </a:t>
            </a:r>
            <a:r>
              <a:rPr lang="ru-RU" sz="1400" b="1" dirty="0"/>
              <a:t>Дмитрий Гуськов</a:t>
            </a:r>
            <a:r>
              <a:rPr lang="ru-RU" sz="1400" dirty="0"/>
              <a:t>. </a:t>
            </a:r>
            <a:r>
              <a:rPr lang="ru-RU" sz="1400" dirty="0" smtClean="0"/>
              <a:t>Эту партию создали учащиеся 9 «Г». Она </a:t>
            </a:r>
            <a:r>
              <a:rPr lang="ru-RU" sz="1400" dirty="0"/>
              <a:t>показала нам хорошую подготовленность и предоставила обоснованные гарантии, тем самым зарекомендовав себя. Их целью было обеспечить стабильный рост экономики страны и демократический строй, при котором будут жить дети их страны. На выборах они заняли </a:t>
            </a:r>
            <a:r>
              <a:rPr lang="ru-RU" sz="1400" dirty="0">
                <a:solidFill>
                  <a:srgbClr val="C00000"/>
                </a:solidFill>
              </a:rPr>
              <a:t>3-е место.</a:t>
            </a:r>
            <a:r>
              <a:rPr lang="ru-RU" sz="1400" dirty="0"/>
              <a:t> </a:t>
            </a:r>
            <a:endParaRPr lang="ru-RU" sz="1400" dirty="0"/>
          </a:p>
        </p:txBody>
      </p:sp>
      <p:pic>
        <p:nvPicPr>
          <p:cNvPr id="23" name="Рисунок 22" descr="C:\Users\stud\AppData\Local\Microsoft\Windows\Temporary Internet Files\Content.Word\IMG-20221010-WA0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051720"/>
            <a:ext cx="5940425" cy="267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stud\AppData\Local\Microsoft\Windows\Temporary Internet Files\Content.Word\IMG-20221010-WA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9" b="14358"/>
          <a:stretch/>
        </p:blipFill>
        <p:spPr bwMode="auto">
          <a:xfrm>
            <a:off x="3515481" y="4845221"/>
            <a:ext cx="2780544" cy="3399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3172" y="6761968"/>
            <a:ext cx="2772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4664" y="690471"/>
            <a:ext cx="6221635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Государственная Дума, парламент, партии </a:t>
            </a:r>
            <a:r>
              <a:rPr lang="ru-RU" sz="1400" dirty="0" smtClean="0"/>
              <a:t>– зачем обо всем этом надо знать? А для того, чтобы понимать как устроено управление государством, пусть даже самого маленького, расположенного на небольшом острове в океане. Учитель истории Никита Андреевич </a:t>
            </a:r>
            <a:r>
              <a:rPr lang="ru-RU" sz="1400" dirty="0" err="1" smtClean="0"/>
              <a:t>Лапушкин</a:t>
            </a:r>
            <a:r>
              <a:rPr lang="ru-RU" sz="1400" dirty="0" smtClean="0"/>
              <a:t>  вместе с учениками девятых классов решил провести самые настоящие парламентские выборы.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54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51520"/>
            <a:ext cx="6264696" cy="356111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812360"/>
            <a:ext cx="48965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25121" y="5122636"/>
            <a:ext cx="323622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485" y="3491880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04664" y="3203847"/>
            <a:ext cx="6120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.</a:t>
            </a: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3" name="Пятно 2 2"/>
          <p:cNvSpPr/>
          <p:nvPr/>
        </p:nvSpPr>
        <p:spPr>
          <a:xfrm>
            <a:off x="5970984" y="7992380"/>
            <a:ext cx="698376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404664" y="260298"/>
            <a:ext cx="6264696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Учимся играя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676" y="755576"/>
            <a:ext cx="604867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 </a:t>
            </a:r>
            <a:r>
              <a:rPr lang="ru-RU" sz="1400" dirty="0"/>
              <a:t> </a:t>
            </a:r>
            <a:r>
              <a:rPr lang="ru-RU" sz="1400" dirty="0" smtClean="0"/>
              <a:t>       Второй </a:t>
            </a:r>
            <a:r>
              <a:rPr lang="ru-RU" sz="1400" dirty="0"/>
              <a:t>на очереди </a:t>
            </a:r>
            <a:r>
              <a:rPr lang="ru-RU" sz="1400" dirty="0" smtClean="0"/>
              <a:t>была партия </a:t>
            </a:r>
            <a:r>
              <a:rPr lang="ru-RU" sz="1400" b="1" dirty="0" smtClean="0"/>
              <a:t>«Римский салют»  </a:t>
            </a:r>
            <a:r>
              <a:rPr lang="ru-RU" sz="1400" dirty="0" smtClean="0"/>
              <a:t>из</a:t>
            </a:r>
            <a:r>
              <a:rPr lang="ru-RU" sz="1400" b="1" dirty="0" smtClean="0"/>
              <a:t> </a:t>
            </a:r>
            <a:r>
              <a:rPr lang="ru-RU" sz="1400" dirty="0" smtClean="0"/>
              <a:t>9 «В»  класса. Ее лидером стала </a:t>
            </a:r>
            <a:r>
              <a:rPr lang="ru-RU" sz="1400" b="1" dirty="0"/>
              <a:t>Кира </a:t>
            </a:r>
            <a:r>
              <a:rPr lang="ru-RU" sz="1400" b="1" dirty="0" err="1"/>
              <a:t>Мамыкина</a:t>
            </a:r>
            <a:r>
              <a:rPr lang="ru-RU" sz="1400" dirty="0"/>
              <a:t>. Она презентовала нам свою мысль в расширении поставки рыбы, развитии сельского хозяйства и развитии образования на </a:t>
            </a:r>
            <a:r>
              <a:rPr lang="ru-RU" sz="1400" dirty="0" smtClean="0"/>
              <a:t>острове, </a:t>
            </a:r>
            <a:r>
              <a:rPr lang="ru-RU" sz="1400" dirty="0"/>
              <a:t>за счёт этого они хотели сократить рост безработицы и подружиться с соседями. На выборах она заняла </a:t>
            </a:r>
            <a:r>
              <a:rPr lang="ru-RU" sz="1400" dirty="0">
                <a:solidFill>
                  <a:srgbClr val="C00000"/>
                </a:solidFill>
              </a:rPr>
              <a:t>4-е место.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         Третьей </a:t>
            </a:r>
            <a:r>
              <a:rPr lang="ru-RU" sz="1400" dirty="0"/>
              <a:t>выступила </a:t>
            </a:r>
            <a:r>
              <a:rPr lang="ru-RU" sz="1400" dirty="0" smtClean="0"/>
              <a:t>партия 9 «А» класса  -  </a:t>
            </a:r>
            <a:r>
              <a:rPr lang="ru-RU" sz="1400" b="1" dirty="0" smtClean="0"/>
              <a:t>«Рассвет»</a:t>
            </a:r>
            <a:r>
              <a:rPr lang="ru-RU" sz="1400" dirty="0" smtClean="0"/>
              <a:t>, лидером </a:t>
            </a:r>
            <a:r>
              <a:rPr lang="ru-RU" sz="1400" dirty="0"/>
              <a:t>которой выступала </a:t>
            </a:r>
            <a:r>
              <a:rPr lang="ru-RU" sz="1400" b="1" dirty="0"/>
              <a:t>Арина Чугунова</a:t>
            </a:r>
            <a:r>
              <a:rPr lang="ru-RU" sz="1400" dirty="0"/>
              <a:t>. Целью этой партии была организация курортов на острове , за счёт этого они хотели понизить рост безработицы и уезд людей из страны. На выборах она заняла </a:t>
            </a:r>
            <a:r>
              <a:rPr lang="ru-RU" sz="1400" dirty="0">
                <a:solidFill>
                  <a:srgbClr val="C00000"/>
                </a:solidFill>
              </a:rPr>
              <a:t>2-е место.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          Следующей </a:t>
            </a:r>
            <a:r>
              <a:rPr lang="ru-RU" sz="1400" dirty="0"/>
              <a:t>была партия </a:t>
            </a:r>
            <a:r>
              <a:rPr lang="ru-RU" sz="1400" b="1" dirty="0" smtClean="0"/>
              <a:t>«Прогресс»  </a:t>
            </a:r>
            <a:r>
              <a:rPr lang="ru-RU" sz="1400" dirty="0" smtClean="0"/>
              <a:t>9 «Б» класса</a:t>
            </a:r>
            <a:r>
              <a:rPr lang="ru-RU" sz="1400" b="1" dirty="0" smtClean="0"/>
              <a:t>. </a:t>
            </a:r>
            <a:r>
              <a:rPr lang="ru-RU" sz="1400" dirty="0"/>
              <a:t>От неё выступили два лидера: </a:t>
            </a:r>
            <a:r>
              <a:rPr lang="ru-RU" sz="1400" b="1" dirty="0" err="1"/>
              <a:t>Решетняк</a:t>
            </a:r>
            <a:r>
              <a:rPr lang="ru-RU" sz="1400" b="1" dirty="0"/>
              <a:t> Савелий и </a:t>
            </a:r>
            <a:r>
              <a:rPr lang="ru-RU" sz="1400" b="1" dirty="0" err="1"/>
              <a:t>Гришняев</a:t>
            </a:r>
            <a:r>
              <a:rPr lang="ru-RU" sz="1400" b="1" dirty="0"/>
              <a:t> Андрей</a:t>
            </a:r>
            <a:r>
              <a:rPr lang="ru-RU" sz="1400" dirty="0"/>
              <a:t>. </a:t>
            </a:r>
            <a:r>
              <a:rPr lang="ru-RU" sz="1400" dirty="0" smtClean="0"/>
              <a:t>Они представили </a:t>
            </a:r>
            <a:r>
              <a:rPr lang="ru-RU" sz="1400" dirty="0"/>
              <a:t>нам свою идею в увеличении строительных работ и за счёт этого искоренить безработицу и улучшить экономику всего за 5 лет. На выборах она </a:t>
            </a:r>
            <a:r>
              <a:rPr lang="ru-RU" sz="1400" dirty="0" smtClean="0"/>
              <a:t>заняла   </a:t>
            </a:r>
            <a:r>
              <a:rPr lang="ru-RU" sz="1400" dirty="0">
                <a:solidFill>
                  <a:srgbClr val="C00000"/>
                </a:solidFill>
              </a:rPr>
              <a:t>1-е место.</a:t>
            </a:r>
          </a:p>
          <a:p>
            <a:pPr algn="r"/>
            <a:r>
              <a:rPr lang="ru-RU" sz="1400" dirty="0" smtClean="0"/>
              <a:t>Елизавета </a:t>
            </a:r>
            <a:r>
              <a:rPr lang="ru-RU" sz="1400" dirty="0" err="1" smtClean="0"/>
              <a:t>Тарновская</a:t>
            </a:r>
            <a:endParaRPr lang="ru-RU" sz="1400" dirty="0" smtClean="0"/>
          </a:p>
          <a:p>
            <a:pPr algn="r"/>
            <a:r>
              <a:rPr lang="ru-RU" sz="1400" dirty="0" smtClean="0"/>
              <a:t>Ангелина Гусева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2676" y="3851920"/>
            <a:ext cx="4180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Поздравляем</a:t>
            </a:r>
            <a:r>
              <a:rPr lang="ru-RU" sz="2800" b="1" dirty="0" smtClean="0">
                <a:solidFill>
                  <a:srgbClr val="C00000"/>
                </a:solidFill>
              </a:rPr>
              <a:t> победителей!!!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3" name="Рисунок 22" descr="C:\Users\stud\Desktop\Газета\газета за сент 2022\Думв РФ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2" y="5060622"/>
            <a:ext cx="272415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Стрелка вниз 24"/>
          <p:cNvSpPr/>
          <p:nvPr/>
        </p:nvSpPr>
        <p:spPr>
          <a:xfrm>
            <a:off x="694565" y="4397216"/>
            <a:ext cx="5854417" cy="5353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знаете ли вы, что….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485072" y="5060622"/>
            <a:ext cx="2916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Первая в истории Российской империи Государственная дума была образована после революции </a:t>
            </a:r>
            <a:r>
              <a:rPr lang="ru-RU" sz="1400" b="1" dirty="0"/>
              <a:t>1905г</a:t>
            </a:r>
            <a:r>
              <a:rPr lang="ru-RU" sz="1400" dirty="0"/>
              <a:t>. Этот законодательный орган просуществовал до февральской революции 1917г., после чего представительной властью стали Советы.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8112" y="6789727"/>
            <a:ext cx="5625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новейшее время в России Государственная дума была учреждена лишь в </a:t>
            </a:r>
            <a:r>
              <a:rPr lang="ru-RU" sz="1400" b="1" dirty="0"/>
              <a:t>1993</a:t>
            </a:r>
            <a:r>
              <a:rPr lang="ru-RU" sz="1400" dirty="0"/>
              <a:t> году. С этого времени состоялось восемь избирательных </a:t>
            </a:r>
            <a:r>
              <a:rPr lang="ru-RU" sz="1400" dirty="0" smtClean="0"/>
              <a:t>кампаний. </a:t>
            </a:r>
            <a:r>
              <a:rPr lang="ru-RU" sz="1400" dirty="0"/>
              <a:t>Выборы первых шести созывов проходили в декабре. Начиная с 2016 года, выборы проводятся в сентябре, в единый день голосования в России.</a:t>
            </a:r>
          </a:p>
          <a:p>
            <a:r>
              <a:rPr lang="ru-RU" sz="1400" dirty="0"/>
              <a:t>Срок полномочий Госдумы первого созыва составлял два года, следующие четыре состава работали по четыре года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Срок полномочий шестого и седьмого созывов, как и последующих, определен в пять лет.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71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04664" y="275686"/>
            <a:ext cx="6264696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Интеллектуальный марафон</a:t>
            </a:r>
            <a:endParaRPr lang="ru-RU" sz="1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485" y="3491880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9" name="Пятно 2 8"/>
          <p:cNvSpPr/>
          <p:nvPr/>
        </p:nvSpPr>
        <p:spPr>
          <a:xfrm>
            <a:off x="5952281" y="8284532"/>
            <a:ext cx="770384" cy="7511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7049" y="5514935"/>
            <a:ext cx="30943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41758" y="832514"/>
            <a:ext cx="26551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29 сентября </a:t>
            </a:r>
            <a:r>
              <a:rPr lang="ru-RU" sz="1200" dirty="0" smtClean="0"/>
              <a:t>наш лицей принимал команды из 5 школ, носящих имена первых руководителей ВАЗа.  Ребята  померились силами в интеллектуально-творческом марафоне. Это мероприятие было посвящено профессиональному празднику </a:t>
            </a:r>
            <a:r>
              <a:rPr lang="ru-RU" sz="1200" dirty="0"/>
              <a:t>Дню машиностроителя</a:t>
            </a:r>
            <a:r>
              <a:rPr lang="ru-RU" sz="1200" b="1" dirty="0"/>
              <a:t> </a:t>
            </a:r>
            <a:r>
              <a:rPr lang="ru-RU" sz="1200" dirty="0"/>
              <a:t>и 55-летию Автозаводского района </a:t>
            </a:r>
            <a:r>
              <a:rPr lang="ru-RU" sz="1200" dirty="0" smtClean="0"/>
              <a:t>Тольятти</a:t>
            </a:r>
            <a:r>
              <a:rPr lang="ru-RU" sz="1200" dirty="0"/>
              <a:t>.  </a:t>
            </a:r>
            <a:endParaRPr lang="ru-RU" sz="1200" dirty="0" smtClean="0"/>
          </a:p>
        </p:txBody>
      </p:sp>
      <p:pic>
        <p:nvPicPr>
          <p:cNvPr id="19" name="Рисунок 18" descr="C:\Users\stud\AppData\Local\Microsoft\Windows\Temporary Internet Files\Content.Word\IMG_20220929_1346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60" y="773384"/>
            <a:ext cx="3696335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stud\AppData\Local\Microsoft\Windows\Temporary Internet Files\Content.Word\IMG_20220929_1435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3" y="2876495"/>
            <a:ext cx="3295650" cy="24707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32481" y="5514935"/>
            <a:ext cx="30056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Командам нужно было пройти испытания в 4-х конкурсах: </a:t>
            </a:r>
          </a:p>
          <a:p>
            <a:r>
              <a:rPr lang="ru-RU" sz="1200" dirty="0" smtClean="0"/>
              <a:t>«Визитка», где ребята представляли свою команду; </a:t>
            </a:r>
          </a:p>
          <a:p>
            <a:r>
              <a:rPr lang="ru-RU" sz="1200" dirty="0" smtClean="0"/>
              <a:t>«Воздушные замки» - конкурс на построение из 15 листов бумаги самой высокой и устойчивой башни;</a:t>
            </a:r>
          </a:p>
          <a:p>
            <a:r>
              <a:rPr lang="ru-RU" sz="1200" dirty="0" smtClean="0"/>
              <a:t> «Анкета», где нужно было ответить на вопросы по истории </a:t>
            </a:r>
            <a:r>
              <a:rPr lang="ru-RU" sz="1200" dirty="0" err="1" smtClean="0"/>
              <a:t>АВТОВАЗа</a:t>
            </a:r>
            <a:r>
              <a:rPr lang="ru-RU" sz="1200" dirty="0" smtClean="0"/>
              <a:t> и района; «Рекламные ролики» - командам необходимо было </a:t>
            </a:r>
            <a:r>
              <a:rPr lang="ru-RU" sz="1200" dirty="0"/>
              <a:t> </a:t>
            </a:r>
            <a:r>
              <a:rPr lang="ru-RU" sz="1200" dirty="0" smtClean="0"/>
              <a:t>за 15 минут представить </a:t>
            </a:r>
            <a:r>
              <a:rPr lang="ru-RU" sz="1200" dirty="0"/>
              <a:t>в определенном </a:t>
            </a:r>
            <a:r>
              <a:rPr lang="ru-RU" sz="1200" dirty="0" smtClean="0"/>
              <a:t>жанре рекламный ролик </a:t>
            </a:r>
            <a:r>
              <a:rPr lang="ru-RU" sz="1200" dirty="0"/>
              <a:t>любого </a:t>
            </a:r>
            <a:r>
              <a:rPr lang="ru-RU" sz="1200" dirty="0" smtClean="0"/>
              <a:t>автомобиля.</a:t>
            </a:r>
            <a:endParaRPr lang="ru-RU" sz="1200" dirty="0"/>
          </a:p>
        </p:txBody>
      </p:sp>
      <p:pic>
        <p:nvPicPr>
          <p:cNvPr id="23" name="Рисунок 22" descr="C:\Users\stud\AppData\Local\Microsoft\Windows\Temporary Internet Files\Content.Word\IMG_20220929_1443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40" y="4104619"/>
            <a:ext cx="2867025" cy="3823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4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51520"/>
            <a:ext cx="6264696" cy="356111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664" y="251521"/>
            <a:ext cx="62646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Интеллектуальный марафон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7032" y="1079960"/>
            <a:ext cx="2952328" cy="21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485" y="3491880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8" y="1071538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9" name="Пятно 2 8"/>
          <p:cNvSpPr/>
          <p:nvPr/>
        </p:nvSpPr>
        <p:spPr>
          <a:xfrm>
            <a:off x="5952281" y="8284532"/>
            <a:ext cx="770384" cy="75114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56792" y="4644008"/>
            <a:ext cx="30943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933056" y="710742"/>
            <a:ext cx="26791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    В </a:t>
            </a:r>
            <a:r>
              <a:rPr lang="ru-RU" sz="1200" dirty="0"/>
              <a:t>упорной борьбе победу одержала команда нашего лицея «Ладья» 10Б класса. Ребята были лучшими в конкурсе на строительство воздушных башен, в ответах на вопросы и </a:t>
            </a:r>
            <a:r>
              <a:rPr lang="ru-RU" sz="1200" dirty="0" smtClean="0"/>
              <a:t>творческом задании. </a:t>
            </a:r>
            <a:r>
              <a:rPr lang="ru-RU" sz="1200" dirty="0"/>
              <a:t>Они проявили бойцовский характер, а капитан команды </a:t>
            </a:r>
            <a:r>
              <a:rPr lang="ru-RU" sz="1200" b="1" dirty="0"/>
              <a:t>Артур </a:t>
            </a:r>
            <a:r>
              <a:rPr lang="ru-RU" sz="1200" b="1" dirty="0" err="1"/>
              <a:t>Габитов</a:t>
            </a:r>
            <a:r>
              <a:rPr lang="ru-RU" sz="1200" b="1" dirty="0"/>
              <a:t> </a:t>
            </a:r>
            <a:r>
              <a:rPr lang="ru-RU" sz="1200" dirty="0"/>
              <a:t>сумел сплотить участников для решения трудных задач. </a:t>
            </a:r>
          </a:p>
          <a:p>
            <a:r>
              <a:rPr lang="ru-RU" sz="1200" dirty="0" smtClean="0"/>
              <a:t>        Поздравляем </a:t>
            </a:r>
            <a:r>
              <a:rPr lang="ru-RU" sz="1200" dirty="0"/>
              <a:t>наших марафонцев с достойной победой! </a:t>
            </a:r>
            <a:r>
              <a:rPr lang="ru-RU" sz="1200" dirty="0" smtClean="0"/>
              <a:t>Они с </a:t>
            </a:r>
            <a:r>
              <a:rPr lang="ru-RU" sz="1200" dirty="0"/>
              <a:t>честью представили наш лицей на городском уровне.</a:t>
            </a:r>
          </a:p>
          <a:p>
            <a:r>
              <a:rPr lang="ru-RU" sz="1200" dirty="0" smtClean="0"/>
              <a:t>        Организаторы </a:t>
            </a:r>
            <a:r>
              <a:rPr lang="ru-RU" sz="1200" dirty="0"/>
              <a:t>выражают отдельную благодарность ученикам 9Г класса  </a:t>
            </a:r>
            <a:r>
              <a:rPr lang="ru-RU" sz="1200" b="1" dirty="0" smtClean="0"/>
              <a:t>Дмитрию </a:t>
            </a:r>
            <a:r>
              <a:rPr lang="ru-RU" sz="1200" b="1" dirty="0" err="1"/>
              <a:t>Гуськову</a:t>
            </a:r>
            <a:r>
              <a:rPr lang="ru-RU" sz="1200" b="1" dirty="0"/>
              <a:t> </a:t>
            </a:r>
            <a:r>
              <a:rPr lang="ru-RU" sz="1200" dirty="0"/>
              <a:t>и   </a:t>
            </a:r>
            <a:r>
              <a:rPr lang="ru-RU" sz="1200" b="1" dirty="0" smtClean="0"/>
              <a:t>Артему Карпову </a:t>
            </a:r>
            <a:r>
              <a:rPr lang="ru-RU" sz="1200" dirty="0"/>
              <a:t>за помощь в техническом сопровождении.</a:t>
            </a:r>
            <a:endParaRPr lang="ru-RU" sz="1200" dirty="0"/>
          </a:p>
        </p:txBody>
      </p:sp>
      <p:pic>
        <p:nvPicPr>
          <p:cNvPr id="23" name="Рисунок 22" descr="C:\Users\stud\AppData\Local\Microsoft\Windows\Temporary Internet Files\Content.Word\IMG-20221010-WA00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25961" r="21635" b="20192"/>
          <a:stretch/>
        </p:blipFill>
        <p:spPr bwMode="auto">
          <a:xfrm>
            <a:off x="384552" y="739555"/>
            <a:ext cx="3332480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C:\Users\stud\AppData\Local\Microsoft\Windows\Temporary Internet Files\Content.Word\IMG_20220929_1616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396726"/>
            <a:ext cx="5184576" cy="394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4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404664" y="251520"/>
            <a:ext cx="6264696" cy="356111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5B6770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4664" y="7812360"/>
            <a:ext cx="489654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/>
              <a:t>Сайт лицея</a:t>
            </a:r>
            <a:r>
              <a:rPr lang="en-US" sz="1100" dirty="0" smtClean="0"/>
              <a:t>: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6156176"/>
            <a:ext cx="450911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8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200" dirty="0" smtClean="0"/>
              <a:t> </a:t>
            </a:r>
          </a:p>
          <a:p>
            <a:endParaRPr lang="ru-RU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</a:p>
          <a:p>
            <a:r>
              <a:rPr lang="ru-RU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        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032" y="-875645"/>
            <a:ext cx="2952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96652" y="2125176"/>
            <a:ext cx="3132348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7473" y="3347864"/>
            <a:ext cx="3321547" cy="3255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7473" y="1340346"/>
            <a:ext cx="3321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87472" y="2810525"/>
            <a:ext cx="62378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04664" y="457199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ятно 2 2"/>
          <p:cNvSpPr/>
          <p:nvPr/>
        </p:nvSpPr>
        <p:spPr>
          <a:xfrm>
            <a:off x="6021288" y="8316416"/>
            <a:ext cx="770384" cy="67569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8641" y="7434321"/>
            <a:ext cx="6408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МБУ «Лицей № 76»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Руководитель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Газизова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О.Н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.–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зам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директора              Периодичность: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раз в месяц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Редактор – Полозова С.В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Выходит: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 сентября 2021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года                              Корреспонденты: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Наш адрес: Самарская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область      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Елизавета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Тарновская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Ангелина Гусева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г. Тольятти, пр-т Степана Разина 78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8(8482) 34-10-07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Сайт лицея: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scool76@edu.tgl.ru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4664" y="238299"/>
            <a:ext cx="62646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Олимпиады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7472" y="3255381"/>
            <a:ext cx="3298229" cy="3893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/>
              <a:t>Всероссийская олимпиада школьников (</a:t>
            </a:r>
            <a:r>
              <a:rPr lang="ru-RU" sz="1300" b="1" dirty="0" err="1"/>
              <a:t>ВсОШ</a:t>
            </a:r>
            <a:r>
              <a:rPr lang="ru-RU" sz="1300" b="1" dirty="0"/>
              <a:t>)</a:t>
            </a:r>
            <a:r>
              <a:rPr lang="ru-RU" sz="1300" dirty="0"/>
              <a:t> — самое масштабное интеллектуальное соревнование среди школьников РФ. Ежегодно в олимпиаде участвуют миллионы талантливых ребят. Диплом </a:t>
            </a:r>
            <a:r>
              <a:rPr lang="ru-RU" sz="1300" dirty="0" err="1"/>
              <a:t>ВсОШ</a:t>
            </a:r>
            <a:r>
              <a:rPr lang="ru-RU" sz="1300" dirty="0"/>
              <a:t> считается престижной наградой, открывающей новые возможности в образовании.</a:t>
            </a:r>
          </a:p>
          <a:p>
            <a:r>
              <a:rPr lang="ru-RU" sz="1300"/>
              <a:t>О</a:t>
            </a:r>
            <a:r>
              <a:rPr lang="ru-RU" sz="1300" smtClean="0"/>
              <a:t>лимпиада </a:t>
            </a:r>
            <a:r>
              <a:rPr lang="ru-RU" sz="1300" dirty="0"/>
              <a:t>проходит по 24-м общеобразовательным предметам для учащихся 4–11-х классов в четыре этапа: школьный, муниципальный, региональный, заключительный.</a:t>
            </a:r>
          </a:p>
          <a:p>
            <a:r>
              <a:rPr lang="ru-RU" sz="1300" dirty="0"/>
              <a:t>Победители и призеры заключительного этапа </a:t>
            </a:r>
            <a:r>
              <a:rPr lang="ru-RU" sz="1300" dirty="0" err="1"/>
              <a:t>ВсОШ</a:t>
            </a:r>
            <a:r>
              <a:rPr lang="ru-RU" sz="1300" dirty="0"/>
              <a:t> зачисляются </a:t>
            </a:r>
            <a:r>
              <a:rPr lang="ru-RU" sz="1300" b="1" dirty="0"/>
              <a:t>без вступительных испытаний </a:t>
            </a:r>
            <a:r>
              <a:rPr lang="ru-RU" sz="1300" dirty="0"/>
              <a:t>в государственные вузы РФ в соответствии с профилем олимпиады. Право на льготу сохраняется в течение четырех лет.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09021" y="899592"/>
            <a:ext cx="29407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 сентября </a:t>
            </a:r>
            <a:r>
              <a:rPr lang="ru-RU" sz="1400" dirty="0" smtClean="0"/>
              <a:t>стартовал школьный этап Всероссийской олимпиады 2022-2023 гг.</a:t>
            </a:r>
          </a:p>
          <a:p>
            <a:r>
              <a:rPr lang="ru-RU" sz="1400" dirty="0" smtClean="0"/>
              <a:t>Учащиеся 5 – 11 классов нашего лицея попробовали свои силы в 5 предметах из 8 предложенных:  история, физика, экономика, обществознание, физкультура. Желаем успешного прохождения первого этапа и выход на городской уровень. </a:t>
            </a:r>
            <a:endParaRPr lang="ru-RU" sz="1400" dirty="0"/>
          </a:p>
        </p:txBody>
      </p:sp>
      <p:pic>
        <p:nvPicPr>
          <p:cNvPr id="23" name="Рисунок 22" descr="C:\Users\stud\Desktop\Газета\газета за сент 2022\images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4" y="1043608"/>
            <a:ext cx="2799184" cy="198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stud\Desktop\Газета\газета за сент 2022\olimpiada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3636114"/>
            <a:ext cx="2972755" cy="2520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7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4100</TotalTime>
  <Words>822</Words>
  <Application>Microsoft Office PowerPoint</Application>
  <PresentationFormat>Экран (4:3)</PresentationFormat>
  <Paragraphs>343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Не успел отгреметь первый звонок, как наши лицеисты, а также их родители и педагоги, приняли участие в Международном историческом диктанте на тему событий второй Мировой войны.  «Диктант Победы»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stud</cp:lastModifiedBy>
  <cp:revision>144</cp:revision>
  <cp:lastPrinted>2021-02-26T11:05:27Z</cp:lastPrinted>
  <dcterms:created xsi:type="dcterms:W3CDTF">2021-02-26T10:41:22Z</dcterms:created>
  <dcterms:modified xsi:type="dcterms:W3CDTF">2022-10-14T11:13:45Z</dcterms:modified>
</cp:coreProperties>
</file>