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\Desktop\Газета\Газеты 23-24уч.г\ШГ_сентябрь23_юбилейная\1636953859_58-bogatyr-club-p-osennii-fon-dlya-detei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81" y="-21319"/>
            <a:ext cx="6884727" cy="914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" name="Рисунок 2" descr="C:\Users\stud\Desktop\Газета\Газеты 23-24уч.г\ШГ_сентябрь23_юбилейная\фото\IMG_20230918_1319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9586"/>
          <a:stretch/>
        </p:blipFill>
        <p:spPr bwMode="auto">
          <a:xfrm>
            <a:off x="2043508" y="77967"/>
            <a:ext cx="4621951" cy="2721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2285" y="8388423"/>
            <a:ext cx="26071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ЛИЦЕЮ 35 ЛЕТ!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8209" y="2836987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Юбилеем, лицей!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304" y="244712"/>
            <a:ext cx="17129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Сентябрь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  2023г.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5914" y="1470929"/>
            <a:ext cx="2980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ЭРИДАН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2711" y="2389958"/>
            <a:ext cx="4820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Газета МБУ «Лицей № 76 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им. </a:t>
            </a:r>
            <a:r>
              <a:rPr lang="ru-RU" sz="1400" dirty="0" err="1">
                <a:solidFill>
                  <a:schemeClr val="bg1"/>
                </a:solidFill>
                <a:latin typeface="Arial Black" pitchFamily="34" charset="0"/>
              </a:rPr>
              <a:t>В.Н.Полякова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171" y="1180161"/>
            <a:ext cx="127810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СЕГОДНЯ 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НОМЕРЕ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663" y="1964730"/>
            <a:ext cx="1107996" cy="642369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ИСТОРИЯ УСПЕХА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80" y="2987825"/>
            <a:ext cx="1352633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537660" y="3302569"/>
            <a:ext cx="3854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Уважаемые педагоги, учащиеся, </a:t>
            </a:r>
          </a:p>
          <a:p>
            <a:pPr algn="ctr"/>
            <a:r>
              <a:rPr lang="ru-RU" sz="1600" dirty="0" smtClean="0"/>
              <a:t>выпускники, работники лицея!</a:t>
            </a:r>
          </a:p>
          <a:p>
            <a:r>
              <a:rPr lang="ru-RU" sz="1600" dirty="0" smtClean="0"/>
              <a:t>Нашему образовательному учреждению исполнилось   </a:t>
            </a:r>
            <a:r>
              <a:rPr lang="ru-RU" sz="1600" b="1" dirty="0" smtClean="0">
                <a:solidFill>
                  <a:srgbClr val="FF0000"/>
                </a:solidFill>
              </a:rPr>
              <a:t>35 лет! </a:t>
            </a:r>
            <a:r>
              <a:rPr lang="ru-RU" sz="1600" dirty="0" smtClean="0"/>
              <a:t>Примите сердечные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оздравления по случаю этого события!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1903" y="4550681"/>
            <a:ext cx="54966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За это время лицей внес неоценимый </a:t>
            </a:r>
            <a:r>
              <a:rPr lang="ru-RU" sz="1600" dirty="0" smtClean="0"/>
              <a:t>вклад в развитие  </a:t>
            </a:r>
          </a:p>
          <a:p>
            <a:r>
              <a:rPr lang="ru-RU" sz="1600" dirty="0" smtClean="0"/>
              <a:t>и воспитание молодого поколения. На протяжении трех</a:t>
            </a:r>
          </a:p>
          <a:p>
            <a:r>
              <a:rPr lang="ru-RU" sz="1600" dirty="0" smtClean="0"/>
              <a:t>десятилетий здесь формируются  спортивные и культурные  </a:t>
            </a:r>
          </a:p>
          <a:p>
            <a:r>
              <a:rPr lang="ru-RU" sz="1600" dirty="0" smtClean="0"/>
              <a:t>традиции, </a:t>
            </a:r>
            <a:r>
              <a:rPr lang="ru-RU" sz="1600" dirty="0"/>
              <a:t>рождаются </a:t>
            </a:r>
            <a:r>
              <a:rPr lang="ru-RU" sz="1600" dirty="0" smtClean="0"/>
              <a:t>творческие инициативы, вырастают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олодые люди, ставшие гордостью нашего лицея, города</a:t>
            </a:r>
          </a:p>
          <a:p>
            <a:r>
              <a:rPr lang="ru-RU" sz="1600" dirty="0" smtClean="0"/>
              <a:t>и страны.</a:t>
            </a:r>
            <a:endParaRPr lang="ru-RU" sz="1600" dirty="0"/>
          </a:p>
          <a:p>
            <a:r>
              <a:rPr lang="ru-RU" sz="1600" dirty="0" smtClean="0"/>
              <a:t>Впереди у вас много интересных планов и проектов. Наш</a:t>
            </a:r>
          </a:p>
          <a:p>
            <a:r>
              <a:rPr lang="ru-RU" sz="1600" dirty="0" smtClean="0"/>
              <a:t>лицей за последнее время сильно преобразился и в этом</a:t>
            </a:r>
          </a:p>
          <a:p>
            <a:r>
              <a:rPr lang="ru-RU" sz="1600" dirty="0" smtClean="0"/>
              <a:t>большая заслуга его нынешнего руководства и конечно же</a:t>
            </a:r>
          </a:p>
          <a:p>
            <a:r>
              <a:rPr lang="ru-RU" sz="1600" dirty="0" smtClean="0"/>
              <a:t>педагогов, которые все свои силы и любовь отдают детям.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7659" y="6969750"/>
            <a:ext cx="5491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Желаю коллективу сохранять свой профессиональный </a:t>
            </a:r>
          </a:p>
          <a:p>
            <a:r>
              <a:rPr lang="ru-RU" sz="1600" dirty="0" smtClean="0"/>
              <a:t>уровень, который позволит учащимся успешно реализовать </a:t>
            </a:r>
          </a:p>
          <a:p>
            <a:r>
              <a:rPr lang="ru-RU" sz="1600" dirty="0"/>
              <a:t>с</a:t>
            </a:r>
            <a:r>
              <a:rPr lang="ru-RU" sz="1600" dirty="0" smtClean="0"/>
              <a:t>вой потенциал. Уверен, что лицей подарит стране еще </a:t>
            </a:r>
          </a:p>
          <a:p>
            <a:r>
              <a:rPr lang="ru-RU" sz="1600" dirty="0" smtClean="0"/>
              <a:t>много талантливых ребят, которые станут ее гордостью и </a:t>
            </a:r>
          </a:p>
          <a:p>
            <a:r>
              <a:rPr lang="ru-RU" sz="1600" dirty="0" smtClean="0"/>
              <a:t>опорой!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5914" y="8081399"/>
            <a:ext cx="393030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err="1"/>
              <a:t>В.Д.Коняхин</a:t>
            </a:r>
            <a:r>
              <a:rPr lang="ru-RU" dirty="0"/>
              <a:t> – первый директор, </a:t>
            </a:r>
            <a:endParaRPr lang="ru-RU" dirty="0" smtClean="0"/>
          </a:p>
          <a:p>
            <a:r>
              <a:rPr lang="ru-RU" dirty="0" smtClean="0"/>
              <a:t>Заслуженный </a:t>
            </a:r>
            <a:r>
              <a:rPr lang="ru-RU" dirty="0"/>
              <a:t>учитель России, </a:t>
            </a:r>
            <a:endParaRPr lang="ru-RU" dirty="0" smtClean="0"/>
          </a:p>
          <a:p>
            <a:r>
              <a:rPr lang="ru-RU" dirty="0" smtClean="0"/>
              <a:t>Почетный </a:t>
            </a:r>
            <a:r>
              <a:rPr lang="ru-RU" dirty="0"/>
              <a:t>гражданин города Тольятти</a:t>
            </a:r>
          </a:p>
        </p:txBody>
      </p:sp>
    </p:spTree>
    <p:extLst>
      <p:ext uri="{BB962C8B-B14F-4D97-AF65-F5344CB8AC3E}">
        <p14:creationId xmlns:p14="http://schemas.microsoft.com/office/powerpoint/2010/main" val="406587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-45545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75446" y="602527"/>
            <a:ext cx="5328423" cy="802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В лицее есть своя «Аллея славы», куда вписаны имена золотых медалистов разных лет . Они составляют гордость лицея и являются образцом для следующих поколений.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4" name="Рисунок 13" descr="C:\Users\stud\Desktop\Газета\Газеты 23-24уч.г\ШГ_сентябрь23_юбилейная\фото\IMG_20230918_1136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21493"/>
          <a:stretch/>
        </p:blipFill>
        <p:spPr bwMode="auto">
          <a:xfrm>
            <a:off x="1290155" y="1383678"/>
            <a:ext cx="4392488" cy="2508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stud\Desktop\Газета\Газеты 23-24уч.г\ШГ_сентябрь23_юбилейная\фото\IMG_20230918_1136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55" y="2638013"/>
            <a:ext cx="1638014" cy="1645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2466" y="3275855"/>
            <a:ext cx="3544686" cy="56886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Лицей  </a:t>
            </a:r>
            <a:r>
              <a:rPr lang="ru-RU" sz="1400" dirty="0">
                <a:solidFill>
                  <a:schemeClr val="tx1"/>
                </a:solidFill>
              </a:rPr>
              <a:t>это не только </a:t>
            </a:r>
            <a:r>
              <a:rPr lang="ru-RU" sz="1400" dirty="0" smtClean="0">
                <a:solidFill>
                  <a:schemeClr val="tx1"/>
                </a:solidFill>
              </a:rPr>
              <a:t>уроки, хотя они занимают основную часть времени, но это еще и огромный </a:t>
            </a:r>
            <a:r>
              <a:rPr lang="ru-RU" sz="1400" dirty="0">
                <a:solidFill>
                  <a:schemeClr val="tx1"/>
                </a:solidFill>
              </a:rPr>
              <a:t>пласт возможностей </a:t>
            </a:r>
            <a:r>
              <a:rPr lang="ru-RU" sz="1400" dirty="0" smtClean="0">
                <a:solidFill>
                  <a:schemeClr val="tx1"/>
                </a:solidFill>
              </a:rPr>
              <a:t> для раскрытия личности </a:t>
            </a:r>
            <a:r>
              <a:rPr lang="ru-RU" sz="1400" dirty="0">
                <a:solidFill>
                  <a:schemeClr val="tx1"/>
                </a:solidFill>
              </a:rPr>
              <a:t>каждого </a:t>
            </a:r>
            <a:r>
              <a:rPr lang="ru-RU" sz="1400" dirty="0" smtClean="0">
                <a:solidFill>
                  <a:schemeClr val="tx1"/>
                </a:solidFill>
              </a:rPr>
              <a:t>ученика.  Для этого в лицее организуются мероприятия, посвященные различным  календарным датам. Это и встречи с интересными людьми, с ветеранами АО «АВТОВАЗ», участниками боевых действий. Школьный музей организует </a:t>
            </a:r>
            <a:r>
              <a:rPr lang="ru-RU" sz="1400" dirty="0" err="1" smtClean="0">
                <a:solidFill>
                  <a:schemeClr val="tx1"/>
                </a:solidFill>
              </a:rPr>
              <a:t>квесты</a:t>
            </a:r>
            <a:r>
              <a:rPr lang="ru-RU" sz="1400" dirty="0" smtClean="0">
                <a:solidFill>
                  <a:schemeClr val="tx1"/>
                </a:solidFill>
              </a:rPr>
              <a:t>, экскурсии, интеллектуальные марафоны, </a:t>
            </a:r>
            <a:r>
              <a:rPr lang="ru-RU" sz="1400" dirty="0" err="1" smtClean="0">
                <a:solidFill>
                  <a:schemeClr val="tx1"/>
                </a:solidFill>
              </a:rPr>
              <a:t>киноуроки</a:t>
            </a:r>
            <a:r>
              <a:rPr lang="ru-RU" sz="1400" dirty="0" smtClean="0">
                <a:solidFill>
                  <a:schemeClr val="tx1"/>
                </a:solidFill>
              </a:rPr>
              <a:t> для учеников. В лицее создан театр песни «Перспектива», спортивные секции и кружки по интересам. Традиционными для лицея стали проведение театрального фестиваля, большого зимнего спортивного праздника, празднование Дня первого автомобиля и Дня машиностроителя. В лицее действует </a:t>
            </a:r>
            <a:r>
              <a:rPr lang="ru-RU" sz="1400" dirty="0" err="1" smtClean="0">
                <a:solidFill>
                  <a:schemeClr val="tx1"/>
                </a:solidFill>
              </a:rPr>
              <a:t>сисиема</a:t>
            </a:r>
            <a:r>
              <a:rPr lang="ru-RU" sz="1400" dirty="0" smtClean="0">
                <a:solidFill>
                  <a:schemeClr val="tx1"/>
                </a:solidFill>
              </a:rPr>
              <a:t> школьного самоуправления, с избранием президента лицея и президентов классов.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C:\Users\stud\Desktop\Новигаторы детства\Мероприятия_2023-24\октябрь_2023\День учителя\IMG_20231005_13062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14675" r="47876" b="33775"/>
          <a:stretch/>
        </p:blipFill>
        <p:spPr bwMode="auto">
          <a:xfrm>
            <a:off x="4965855" y="4427984"/>
            <a:ext cx="1638014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stud\Desktop\Новигаторы детства\Мероприятия_2023-24\Сентябрь_2023\1 сентября 2023\Лит.акция\IMG_20230901_1404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5" r="11409"/>
          <a:stretch/>
        </p:blipFill>
        <p:spPr bwMode="auto">
          <a:xfrm>
            <a:off x="4901259" y="6458932"/>
            <a:ext cx="1799436" cy="2145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89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-45545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35197" y="2737166"/>
            <a:ext cx="2498949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Праздничные мероприятия ко Дню 1-ого  автомобиля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 descr="C:\Users\stud\Desktop\Фото\фото марафон 2022\IMG_20220929_134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40" y="667207"/>
            <a:ext cx="2829833" cy="19994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319837" y="632960"/>
            <a:ext cx="2497217" cy="1655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Интеллектуальный марафон  для старшеклассников ко Дню машиностроителей между командами школ, носящих имена руководителей </a:t>
            </a:r>
            <a:r>
              <a:rPr lang="ru-RU" sz="1400" dirty="0" err="1" smtClean="0">
                <a:solidFill>
                  <a:schemeClr val="tx1"/>
                </a:solidFill>
              </a:rPr>
              <a:t>АВТОВАЗа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60085" y="8803815"/>
            <a:ext cx="2247881" cy="2925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Театральный фестиваль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2" name="Рисунок 21" descr="C:\Users\stud\Desktop\Газета\Газеты 22-23уч.г\ШГ_март2023\квест Вехи истории\IMG_20230317_1254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54" y="2506984"/>
            <a:ext cx="28829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5377" y="4350345"/>
            <a:ext cx="2498949" cy="324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Квест</a:t>
            </a:r>
            <a:r>
              <a:rPr lang="ru-RU" sz="1400" dirty="0" smtClean="0">
                <a:solidFill>
                  <a:prstClr val="black"/>
                </a:solidFill>
              </a:rPr>
              <a:t> «Вехи истории»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4" name="Рисунок 23" descr="C:\Users\stud\Desktop\Газета\Газеты 22-23уч.г\ШГ_февраль2023\Большой Спорт.праздник\для СМИ\IMG_20230222_0852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8015" r="121" b="4514"/>
          <a:stretch/>
        </p:blipFill>
        <p:spPr bwMode="auto">
          <a:xfrm>
            <a:off x="1335197" y="6804248"/>
            <a:ext cx="2926080" cy="2067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268929" y="6457944"/>
            <a:ext cx="2992348" cy="324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Большой спортивный праздник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6" name="Рисунок 25" descr="C:\Users\stud\Desktop\Газета\ШГ_январь2023\Театр.фест\фото 8 кл\IMG-dc4a1e45adc4744229f768d56ff8f0ed-V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1"/>
          <a:stretch/>
        </p:blipFill>
        <p:spPr bwMode="auto">
          <a:xfrm>
            <a:off x="4443657" y="6341253"/>
            <a:ext cx="2249576" cy="245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97" y="3370060"/>
            <a:ext cx="2557472" cy="165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 descr="C:\Users\stud\AppData\Local\Microsoft\Windows\Temporary Internet Files\Content.Word\IMG_20180925_1251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40" y="4617565"/>
            <a:ext cx="2472125" cy="184037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1558960" y="4669159"/>
            <a:ext cx="2247881" cy="2925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День машиностроителей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0" name="Picture 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52" y="4720817"/>
            <a:ext cx="2512303" cy="15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5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\Desktop\Газета\Газеты 23-24уч.г\ШГ_сентябрь23_юбилейная\otkry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4024"/>
            <a:ext cx="68725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tud\Desktop\Новигаторы детства\Мероприятия_2023-24\1 сентября 2023\1 сентября 2023\Нав.сам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382608" y="0"/>
            <a:ext cx="6147559" cy="4259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608" y="7452320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Учредитель: МБУ «Лицей № 76»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Руководитель 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О.Н.–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директора              Периодичность: 1 раз в месяц          Редактор – Полозова С.В.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E-mail:polosv23@rambler.ru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Выходит: с 1 сентября 2021 года      Фото из архива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лицея.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адрес: Самарская область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Тольятти, пр-т Ст. Разина,78       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8(8482) 34-10-07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Сайт лицея: scool76@edu.tgl.ru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9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\Desktop\Газета\Газеты 23-24уч.г\ШГ_сентябрь23_юбилейная\1636953859_58-bogatyr-club-p-osennii-fon-dlya-detei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19"/>
            <a:ext cx="6884727" cy="914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842632" y="224023"/>
            <a:ext cx="3637406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ЛИЦЕЮ 35 ЛЕТ!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663" y="1403648"/>
            <a:ext cx="1107996" cy="732408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С ЮБИЛЕЕМ, ЛИЦЕЙ!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1128" y="3458573"/>
            <a:ext cx="2210169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Ю.С.Коняхина</a:t>
            </a:r>
            <a:r>
              <a:rPr lang="ru-RU" sz="1400" dirty="0" smtClean="0"/>
              <a:t> – директор</a:t>
            </a:r>
            <a:r>
              <a:rPr lang="ru-RU" sz="1400" dirty="0"/>
              <a:t>, </a:t>
            </a:r>
            <a:endParaRPr lang="ru-RU" sz="1400" dirty="0" smtClean="0"/>
          </a:p>
          <a:p>
            <a:r>
              <a:rPr lang="ru-RU" sz="1400" dirty="0" smtClean="0"/>
              <a:t>кандидат педагогических наук.</a:t>
            </a:r>
            <a:endParaRPr lang="ru-RU" sz="1400" dirty="0"/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6" y="224023"/>
            <a:ext cx="954110" cy="90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stud\Desktop\Фото\30 лет юбилей\attachments\фото коняхиной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80" y="1102259"/>
            <a:ext cx="1706863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52995" y="1048714"/>
            <a:ext cx="34128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35 лет это самый активный,</a:t>
            </a:r>
          </a:p>
          <a:p>
            <a:pPr algn="ctr"/>
            <a:r>
              <a:rPr lang="ru-RU" sz="1600" dirty="0"/>
              <a:t>с</a:t>
            </a:r>
            <a:r>
              <a:rPr lang="ru-RU" sz="1600" dirty="0" smtClean="0"/>
              <a:t>амый деятельный возраст.</a:t>
            </a:r>
          </a:p>
          <a:p>
            <a:pPr algn="ctr"/>
            <a:r>
              <a:rPr lang="ru-RU" sz="1600" dirty="0" smtClean="0"/>
              <a:t>За эти годы средняя школа №76</a:t>
            </a:r>
          </a:p>
          <a:p>
            <a:pPr algn="ctr"/>
            <a:r>
              <a:rPr lang="ru-RU" sz="1600" dirty="0" smtClean="0"/>
              <a:t>добилась статуса Лицея. Это говорит</a:t>
            </a:r>
          </a:p>
          <a:p>
            <a:pPr algn="ctr"/>
            <a:r>
              <a:rPr lang="ru-RU" sz="1600" dirty="0" smtClean="0"/>
              <a:t>о высоком уровне подготовки наших</a:t>
            </a:r>
          </a:p>
          <a:p>
            <a:pPr algn="ctr"/>
            <a:r>
              <a:rPr lang="ru-RU" sz="1600" dirty="0" smtClean="0"/>
              <a:t>учеников, о профессионализме</a:t>
            </a:r>
          </a:p>
          <a:p>
            <a:pPr algn="ctr"/>
            <a:r>
              <a:rPr lang="ru-RU" sz="1600" dirty="0" smtClean="0"/>
              <a:t>педагогов, о комфортной среде, </a:t>
            </a:r>
          </a:p>
          <a:p>
            <a:pPr algn="ctr"/>
            <a:r>
              <a:rPr lang="ru-RU" sz="1600" dirty="0" smtClean="0"/>
              <a:t>созданной коллективом лицея.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9781" y="3003586"/>
            <a:ext cx="5231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Невозможно перечислить всех </a:t>
            </a:r>
            <a:endParaRPr lang="ru-RU" sz="1600" dirty="0" smtClean="0"/>
          </a:p>
          <a:p>
            <a:r>
              <a:rPr lang="ru-RU" sz="1600" dirty="0" smtClean="0"/>
              <a:t>выпускников</a:t>
            </a:r>
            <a:r>
              <a:rPr lang="ru-RU" sz="1600" dirty="0"/>
              <a:t>, которые </a:t>
            </a:r>
            <a:r>
              <a:rPr lang="ru-RU" sz="1600" dirty="0" smtClean="0"/>
              <a:t>сегодня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составляют гордость нашей </a:t>
            </a:r>
            <a:endParaRPr lang="ru-RU" sz="1600" dirty="0" smtClean="0"/>
          </a:p>
          <a:p>
            <a:r>
              <a:rPr lang="ru-RU" sz="1600" dirty="0" smtClean="0"/>
              <a:t>страны</a:t>
            </a:r>
            <a:r>
              <a:rPr lang="ru-RU" sz="1600" dirty="0"/>
              <a:t>; не счесть профессий, </a:t>
            </a:r>
            <a:endParaRPr lang="ru-RU" sz="1600" dirty="0" smtClean="0"/>
          </a:p>
          <a:p>
            <a:r>
              <a:rPr lang="ru-RU" sz="1600" dirty="0" smtClean="0"/>
              <a:t>которыми </a:t>
            </a:r>
            <a:r>
              <a:rPr lang="ru-RU" sz="1600" dirty="0"/>
              <a:t>они овладели. Сегодня </a:t>
            </a:r>
            <a:endParaRPr lang="ru-RU" sz="1600" dirty="0" smtClean="0"/>
          </a:p>
          <a:p>
            <a:r>
              <a:rPr lang="ru-RU" sz="1600" dirty="0" smtClean="0"/>
              <a:t>они </a:t>
            </a:r>
            <a:r>
              <a:rPr lang="ru-RU" sz="1600" dirty="0"/>
              <a:t>трудятся в разных уголках </a:t>
            </a:r>
            <a:r>
              <a:rPr lang="ru-RU" sz="1600" dirty="0" smtClean="0"/>
              <a:t>нашей Родины</a:t>
            </a:r>
            <a:r>
              <a:rPr lang="ru-RU" sz="1600" dirty="0"/>
              <a:t>, но путевку в жизнь они получили здесь, в нашем лицее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9780" y="4716016"/>
            <a:ext cx="5298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первых дней у руля тогда школы №76 стоял Заслуженный учитель России, Почетный гражданин города Тольятти – Коняхин Владимир Дмитриевич. Он отдавал все свои силы, любовь и энергию  школе. Именно Владимир Дмитриевич заложил основы нынешнего лицея, создав сплоченный коллектив из высококлассных педагогов.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2337" y="6432429"/>
            <a:ext cx="53846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нашем лицее трудятся педагоги, преданные своему делу.</a:t>
            </a:r>
          </a:p>
          <a:p>
            <a:r>
              <a:rPr lang="ru-RU" sz="1600" dirty="0" smtClean="0"/>
              <a:t>Для каждого из них лицей стал не только частью своей </a:t>
            </a:r>
          </a:p>
          <a:p>
            <a:r>
              <a:rPr lang="ru-RU" sz="1600" dirty="0" smtClean="0"/>
              <a:t>жизни, но жизней огромного количества детей, которым </a:t>
            </a:r>
          </a:p>
          <a:p>
            <a:r>
              <a:rPr lang="ru-RU" sz="1600" dirty="0" smtClean="0"/>
              <a:t>они отдают частички своей души, любви и сердца.  </a:t>
            </a:r>
          </a:p>
          <a:p>
            <a:r>
              <a:rPr lang="ru-RU" sz="1600" dirty="0" smtClean="0"/>
              <a:t>Так  пусть же не гаснет в их сердцах творческий огонь,</a:t>
            </a:r>
          </a:p>
          <a:p>
            <a:r>
              <a:rPr lang="ru-RU" sz="1600" dirty="0" smtClean="0"/>
              <a:t>Пусть не подводит здоровье и удача, пусть в душе всегда </a:t>
            </a:r>
          </a:p>
          <a:p>
            <a:r>
              <a:rPr lang="ru-RU" sz="1600" dirty="0" smtClean="0"/>
              <a:t>Царят радость и гордость за наших учеников!</a:t>
            </a:r>
          </a:p>
          <a:p>
            <a:r>
              <a:rPr lang="ru-RU" sz="1600" smtClean="0"/>
              <a:t>С  юбилеем, лицей!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612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\Desktop\Газета\Газеты 23-24уч.г\ШГ_сентябрь23_юбилейная\1636953859_58-bogatyr-club-p-osennii-fon-dlya-detei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70"/>
            <a:ext cx="6884727" cy="9144000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15879" y="3865217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Юбилеем, лицей!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3847" y="1032282"/>
            <a:ext cx="2875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/>
              <a:t>Дорогой ты наш, </a:t>
            </a:r>
            <a:r>
              <a:rPr lang="ru-RU" sz="1600" b="1" i="1" dirty="0" smtClean="0"/>
              <a:t>лицей!</a:t>
            </a:r>
            <a:endParaRPr lang="ru-RU" sz="1600" b="1" i="1" dirty="0"/>
          </a:p>
          <a:p>
            <a:pPr fontAlgn="base"/>
            <a:r>
              <a:rPr lang="ru-RU" sz="1600" b="1" i="1" dirty="0"/>
              <a:t>Ты для многих - наш сенсей,</a:t>
            </a:r>
          </a:p>
          <a:p>
            <a:pPr fontAlgn="base"/>
            <a:r>
              <a:rPr lang="ru-RU" sz="1600" b="1" i="1" dirty="0"/>
              <a:t>Заботою нас окружаешь,</a:t>
            </a:r>
          </a:p>
          <a:p>
            <a:pPr fontAlgn="base"/>
            <a:r>
              <a:rPr lang="ru-RU" sz="1600" b="1" i="1" dirty="0"/>
              <a:t>Много  лет нас обучаешь!</a:t>
            </a:r>
          </a:p>
          <a:p>
            <a:pPr fontAlgn="base"/>
            <a:r>
              <a:rPr lang="ru-RU" sz="1600" b="1" i="1" dirty="0"/>
              <a:t>Сколько выпустил детей:</a:t>
            </a:r>
          </a:p>
          <a:p>
            <a:pPr fontAlgn="base"/>
            <a:r>
              <a:rPr lang="ru-RU" sz="1600" b="1" i="1" dirty="0"/>
              <a:t>Инженеров и врачей,</a:t>
            </a:r>
          </a:p>
          <a:p>
            <a:pPr fontAlgn="base"/>
            <a:r>
              <a:rPr lang="ru-RU" sz="1600" b="1" i="1" dirty="0"/>
              <a:t>Химиков, учителей!</a:t>
            </a:r>
          </a:p>
          <a:p>
            <a:pPr fontAlgn="base"/>
            <a:r>
              <a:rPr lang="ru-RU" sz="1600" b="1" i="1" dirty="0"/>
              <a:t>Дал обилие идей!</a:t>
            </a:r>
          </a:p>
          <a:p>
            <a:pPr fontAlgn="base"/>
            <a:r>
              <a:rPr lang="ru-RU" sz="1600" b="1" i="1" dirty="0"/>
              <a:t>Все лицею благодарны, </a:t>
            </a:r>
          </a:p>
          <a:p>
            <a:pPr fontAlgn="base"/>
            <a:r>
              <a:rPr lang="ru-RU" sz="1600" b="1" i="1" dirty="0"/>
              <a:t>Педагоги тут  шикарны!</a:t>
            </a:r>
          </a:p>
          <a:p>
            <a:pPr fontAlgn="base"/>
            <a:r>
              <a:rPr lang="ru-RU" sz="1600" b="1" i="1" dirty="0"/>
              <a:t>Наши знанья - просто класс!</a:t>
            </a:r>
          </a:p>
          <a:p>
            <a:pPr fontAlgn="base"/>
            <a:r>
              <a:rPr lang="ru-RU" sz="1600" b="1" i="1" dirty="0"/>
              <a:t>Нам помогут в трудный час!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218" y="4283968"/>
            <a:ext cx="37208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Поздравляем от души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стареть ты не спеши!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Процветанья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много лет, 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Улыбок и здоровья букет!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Будь всегда нужным и важным,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Мудрым и к измененьям бесстрашным,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ещё много раз по тридцать пять,</a:t>
            </a:r>
          </a:p>
          <a:p>
            <a:pPr fontAlgn="base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Мы желаем тебе детей обучать!</a:t>
            </a:r>
          </a:p>
        </p:txBody>
      </p:sp>
      <p:pic>
        <p:nvPicPr>
          <p:cNvPr id="12" name="Рисунок 11" descr="C:\Users\stud\Desktop\Фото\30 лет юбилей\IMG_59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/>
          <a:stretch/>
        </p:blipFill>
        <p:spPr bwMode="auto">
          <a:xfrm>
            <a:off x="-1" y="1259632"/>
            <a:ext cx="4100425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8839" y="323528"/>
            <a:ext cx="335268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:\Users\stud\Desktop\Новигаторы детства\Мероприятия_2023-24\1 сентября 2023\1 сентября 2023\ШГ. театр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17738" b="2634"/>
          <a:stretch/>
        </p:blipFill>
        <p:spPr bwMode="auto">
          <a:xfrm>
            <a:off x="3852109" y="4079270"/>
            <a:ext cx="2914283" cy="216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stud\Desktop\Новигаторы детства\Мероприятия_2023-24\1 сентября 2023\1 сентября 2023\ШГ.1Б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9" y="6875429"/>
            <a:ext cx="266954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stud\Desktop\Газета\Газеты 23-24уч.г\ШГ_сентябрь23_юбилейная\фото\IMG_20230918_1143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5662" y="6724074"/>
            <a:ext cx="2753360" cy="207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8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5" y="-13871"/>
            <a:ext cx="68579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60848" y="179512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6792" y="895236"/>
            <a:ext cx="42740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1988 год – в Автозаводском районе </a:t>
            </a:r>
            <a:r>
              <a:rPr lang="ru-RU" sz="1600" dirty="0" err="1" smtClean="0"/>
              <a:t>г.Тольятти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открылась новая школа №76.</a:t>
            </a:r>
            <a:endParaRPr lang="ru-RU" sz="1600" dirty="0"/>
          </a:p>
        </p:txBody>
      </p:sp>
      <p:pic>
        <p:nvPicPr>
          <p:cNvPr id="7" name="Рисунок 6" descr="C:\Users\stud\Desktop\Газета\Газеты 23-24уч.г\ШГ_сентябрь23_юбилейная\фото\IMG_20230922_1132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01214" y="1291001"/>
            <a:ext cx="1903157" cy="23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tud\Desktop\Газета\Газеты 23-24уч.г\ШГ_сентябрь23_юбилейная\фото\IMG_20230922_1132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2"/>
          <a:stretch/>
        </p:blipFill>
        <p:spPr bwMode="auto">
          <a:xfrm rot="16200000">
            <a:off x="4326666" y="1110083"/>
            <a:ext cx="1713230" cy="2701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69853" y="3317661"/>
            <a:ext cx="4998582" cy="13632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1995 год – школе присвоен статус городской                                                        экспериментальной площадки  «Школа – Академия здоровья». На эмблеме школы появились два легкоатлета, бегущих к победам.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:\Users\stud\Desktop\Газета\Газеты 23-24уч.г\ШГ_сентябрь23_юбилейная\фото\a31a5afe-8f80-4bea-92ad-8a01d7545e6d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" t="21084" r="-456" b="-5329"/>
          <a:stretch/>
        </p:blipFill>
        <p:spPr bwMode="auto">
          <a:xfrm>
            <a:off x="1297815" y="4701761"/>
            <a:ext cx="5342657" cy="194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stud\Desktop\Газета\Газеты 23-24уч.г\ШГ_сентябрь23_юбилейная\фото\745890e3-bc31-46fc-a2f1-659f42667c5c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8" b="18184"/>
          <a:stretch/>
        </p:blipFill>
        <p:spPr bwMode="auto">
          <a:xfrm>
            <a:off x="1556792" y="6599221"/>
            <a:ext cx="1899442" cy="2301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stud\Desktop\Фото\23 февраля спортпразд\IMG_20230222_08521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t="3173" b="6335"/>
          <a:stretch/>
        </p:blipFill>
        <p:spPr bwMode="auto">
          <a:xfrm>
            <a:off x="3722838" y="6642983"/>
            <a:ext cx="2811406" cy="2257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-45545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39073" y="575556"/>
            <a:ext cx="5453326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1998 год – в школе был открыт музей «Чаша жизни». Первыми экспонатами музея стали находки, сделанные  учениками с педагогами в летних экспедициях по родному краю.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8929" y="4896036"/>
            <a:ext cx="5572061" cy="17641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Сегодня наш музей насчитывает более 2000 единиц хранения, 7 залов,  один из которых – музей под открытым небом . Здесь представлены  образцы различных средств передвижения от деревянных саней и ладьи до автомобиля «Надежда», который очень короткое время выпускался на Волжском автозаводе. Сегодня этот автомобиль является  редким музейным экземпляром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5" name="Picture 3" descr="док031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9F7D"/>
              </a:clrFrom>
              <a:clrTo>
                <a:srgbClr val="809F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29" y="1655943"/>
            <a:ext cx="2913112" cy="18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док032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FA087"/>
              </a:clrFrom>
              <a:clrTo>
                <a:srgbClr val="7FA08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11" y="3019424"/>
            <a:ext cx="2862088" cy="18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1011485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42" y="3100404"/>
            <a:ext cx="2023512" cy="1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10114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1"/>
          <a:stretch/>
        </p:blipFill>
        <p:spPr bwMode="auto">
          <a:xfrm>
            <a:off x="4213730" y="1475656"/>
            <a:ext cx="2526846" cy="15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stud\Desktop\Тая\Квест 11.11.22\Финал квеста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 b="16671"/>
          <a:stretch/>
        </p:blipFill>
        <p:spPr bwMode="auto">
          <a:xfrm>
            <a:off x="3836801" y="7017739"/>
            <a:ext cx="2924175" cy="144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stud\Desktop\Тая\Квест 11.11.22\IMG_20221111_08323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2" b="-58"/>
          <a:stretch/>
        </p:blipFill>
        <p:spPr bwMode="auto">
          <a:xfrm>
            <a:off x="1268929" y="6877561"/>
            <a:ext cx="2348626" cy="1726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976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-45545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68929" y="755576"/>
            <a:ext cx="5453326" cy="3434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13.02.2001 года  школе присвоен статус лицея.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В основу работы положено 5 принципов: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стремление к созданию лучшего мира посредством образования;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дорожим репутацией, основанной на высоких стандартах образования;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достигаем цели, работая сообща;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все заинтересованные стороны получают максимум информации об учебном процессе и имеют возможность воздействовать на него;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</a:rPr>
              <a:t>стремление к инновациям в педагогической деятельности и приветствуем творческий подход преподавателей.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2461" y="4651343"/>
            <a:ext cx="2339794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Миссия лицея </a:t>
            </a:r>
            <a:r>
              <a:rPr lang="ru-RU" sz="1600" dirty="0" smtClean="0">
                <a:solidFill>
                  <a:prstClr val="black"/>
                </a:solidFill>
              </a:rPr>
              <a:t>– стремление высоко держать культурно-просветительскую планку, заряжать учеников желанием творить и совершенствоваться, не останавливаясь на достигнутом, смело ставить перед собой новые цели. Во имя самореализации личности и блага общества!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 descr="C:\Users\stud\Desktop\Газета\Газеты 23-24уч.г\ШГ_сентябрь23_юбилейная\фото\IMG_20230918_0814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11" y="6660232"/>
            <a:ext cx="295724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stud\Desktop\Газета\Газеты 22-23уч.г\ШГ_март2023\ЧГК\2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14414" r="11677"/>
          <a:stretch/>
        </p:blipFill>
        <p:spPr bwMode="auto">
          <a:xfrm>
            <a:off x="1738802" y="4283968"/>
            <a:ext cx="2256790" cy="2347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22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44674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0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91889" y="856164"/>
            <a:ext cx="3208522" cy="25593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Тридцать пять прекрасных лет,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Достижений и побед,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Над лицеем солнца свет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Шлю вам всем  большой привет.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И не раз по </a:t>
            </a:r>
            <a:r>
              <a:rPr lang="ru-RU" sz="1600" dirty="0">
                <a:solidFill>
                  <a:prstClr val="black"/>
                </a:solidFill>
              </a:rPr>
              <a:t>т</a:t>
            </a:r>
            <a:r>
              <a:rPr lang="ru-RU" sz="1600" dirty="0" smtClean="0">
                <a:solidFill>
                  <a:prstClr val="black"/>
                </a:solidFill>
              </a:rPr>
              <a:t>ридцать пять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Жить, бороться, побеждать,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Чтоб Россию прославлять –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И в дальнейшем так держать!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3618" y="3029498"/>
            <a:ext cx="2339794" cy="990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Виктор </a:t>
            </a:r>
            <a:r>
              <a:rPr lang="ru-RU" sz="1200" b="1" dirty="0" smtClean="0">
                <a:solidFill>
                  <a:prstClr val="black"/>
                </a:solidFill>
              </a:rPr>
              <a:t>Петров - ч</a:t>
            </a:r>
            <a:r>
              <a:rPr lang="ru-RU" sz="1200" dirty="0" smtClean="0">
                <a:solidFill>
                  <a:prstClr val="black"/>
                </a:solidFill>
              </a:rPr>
              <a:t>лен </a:t>
            </a:r>
            <a:r>
              <a:rPr lang="ru-RU" sz="1200" dirty="0">
                <a:solidFill>
                  <a:prstClr val="black"/>
                </a:solidFill>
              </a:rPr>
              <a:t>СТД России, член СХ России, художник , литератор, лауреат Губернской премии в области культуры и искусства</a:t>
            </a:r>
          </a:p>
        </p:txBody>
      </p:sp>
      <p:pic>
        <p:nvPicPr>
          <p:cNvPr id="11" name="Рисунок 10" descr="C:\Users\stud\Desktop\Газета\Газеты 23-24уч.г\ШГ_сентябрь23_юбилейная\фото\petro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3" y="669716"/>
            <a:ext cx="1944216" cy="226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stud\Desktop\Газета\Газеты 23-24уч.г\ШГ_сентябрь23_юбилейная\фото\IMG_20231006_10372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8638" r="34555" b="10878"/>
          <a:stretch/>
        </p:blipFill>
        <p:spPr bwMode="auto">
          <a:xfrm>
            <a:off x="1264126" y="4019608"/>
            <a:ext cx="158471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896150" y="4151776"/>
            <a:ext cx="3865609" cy="4812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Неважен возраст! И в тридцать пять,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Лицей мой, ты все так же молод.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Ты свеж и светел, как в тот день,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Когда вошел в наш мир и город.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   И стен твоих дороже нет,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Родней нет  мест, лишь кроме 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до</a:t>
            </a:r>
            <a:r>
              <a:rPr lang="ru-RU" sz="1600" dirty="0" smtClean="0">
                <a:solidFill>
                  <a:prstClr val="black"/>
                </a:solidFill>
              </a:rPr>
              <a:t>ма.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            Ты как отец, твой ясный свет –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Свет жизни, коим мы ведомы.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Лицей!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Открывший свет нам знаний,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Ты нас сроднил и подружил,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Ты в нас вселил запал дерзаний,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</a:rPr>
              <a:t>Ты душу в нас свою вложил.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Благодарим тебя без меры,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Что нас надеждой наделил,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Любовью одарил и верой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И силой доброй наградил!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91889" y="7884368"/>
            <a:ext cx="1584710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Фролов Олег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выпускник МБУ «Лицей №76» 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</a:rPr>
              <a:t>2005 г. 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8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421303" y="72521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51342" y="899592"/>
            <a:ext cx="5140155" cy="1728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1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«Учителями славится Россия, ученики приносят славу ей…», - эти строки из </a:t>
            </a:r>
            <a:r>
              <a:rPr lang="ru-RU" sz="1400" dirty="0">
                <a:solidFill>
                  <a:srgbClr val="040C28"/>
                </a:solidFill>
                <a:latin typeface="Times New Roman" pitchFamily="18" charset="0"/>
                <a:cs typeface="Times New Roman" pitchFamily="18" charset="0"/>
              </a:rPr>
              <a:t>стихотворения Андрея Дементьева</a:t>
            </a:r>
            <a:r>
              <a:rPr lang="ru-RU" sz="1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 известны многим. </a:t>
            </a:r>
            <a:r>
              <a:rPr lang="ru-RU" sz="14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Наш  лицей гордится </a:t>
            </a:r>
            <a:r>
              <a:rPr lang="ru-RU" sz="14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своими воспитанниками и педагогами</a:t>
            </a:r>
            <a:r>
              <a:rPr lang="ru-RU" sz="14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lvl="0"/>
            <a:r>
              <a:rPr lang="ru-RU" sz="14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Путь в 35 лет собрал  в лицее большую плеяду замечательных педагогов, которые стали опорой  в деле обучения и воспитания подрастающего поколения.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12774" y="6588224"/>
            <a:ext cx="5184577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Сегодня в лицее трудится 59 педагогов, среди которых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Почетных работника общего образования РФ:</a:t>
            </a:r>
          </a:p>
          <a:p>
            <a:pPr lvl="0" algn="ctr"/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Евстифорова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Ирина Альбертовна,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Джангавадзе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Георгий Георгиевич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Зирали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Ольга Леонидовна.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тличник народного просвещения – Светличная Наталья Степановна.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бывших выпускника – вернулись в родную школу учителями:  завуч по УВР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Газизова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О.Н., учитель математики Морозова Е.А., учитель истории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Бертош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pPr lvl="0" algn="ctr"/>
            <a:endParaRPr lang="ru-RU" sz="1600" dirty="0">
              <a:solidFill>
                <a:prstClr val="black"/>
              </a:solidFill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C:\Users\stud\Desktop\Фото\30 лет юбилей\attachments\Общее фото 35 лет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41232" r="18000"/>
          <a:stretch/>
        </p:blipFill>
        <p:spPr bwMode="auto">
          <a:xfrm>
            <a:off x="1268929" y="2771800"/>
            <a:ext cx="5572061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386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ud\Desktop\Газета\Газеты 23-24уч.г\ШГ_сентябрь23_юбилейна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2" y="-88879"/>
            <a:ext cx="6868402" cy="9232490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2177976" y="-45545"/>
            <a:ext cx="30963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ЛИЦЕЮ 35 ЛЕТ!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1187624"/>
            <a:ext cx="914400" cy="74168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ЭТАПЫ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БОЛЬШОГО ПУТИ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" y="179512"/>
            <a:ext cx="954110" cy="906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68929" y="672781"/>
            <a:ext cx="3024167" cy="25310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Лицей славен своими выпускниками. Среди  них прославленные спортсмены, Олимпийские чемпионы. Мы гордимся тем, что они были учениками нашего лицея. Имя одного их них –  четырехкратного Олимпийского чемпиона, пятикратного чемпиона мира по спортивной гимнастике –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           Алексей </a:t>
            </a:r>
            <a:r>
              <a:rPr lang="ru-RU" sz="1400" b="1" dirty="0" err="1" smtClean="0">
                <a:solidFill>
                  <a:prstClr val="black"/>
                </a:solidFill>
              </a:rPr>
              <a:t>Немов</a:t>
            </a:r>
            <a:r>
              <a:rPr lang="ru-RU" sz="1400" b="1" dirty="0" smtClean="0">
                <a:solidFill>
                  <a:prstClr val="black"/>
                </a:solidFill>
              </a:rPr>
              <a:t>.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62494" y="5508104"/>
            <a:ext cx="3671293" cy="7258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160 мастеров спорта, среди них десятки чемпионов России. И этот список постоянно пополняется.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C:\Users\stud\Desktop\Газета\Газеты 23-24уч.г\ШГ_сентябрь23_юбилейная\фото\15847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792785"/>
            <a:ext cx="1835128" cy="22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tud\Desktop\Газета\Газеты 23-24уч.г\ШГ_сентябрь23_юбилейная\фото\IMG_20230918_1132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17329"/>
          <a:stretch/>
        </p:blipFill>
        <p:spPr bwMode="auto">
          <a:xfrm>
            <a:off x="1262495" y="3273733"/>
            <a:ext cx="3851275" cy="2165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stud\Desktop\Фото\30 лет юбилей\IMG_650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10400" r="38152" b="3733"/>
          <a:stretch/>
        </p:blipFill>
        <p:spPr bwMode="auto">
          <a:xfrm>
            <a:off x="1494398" y="6346270"/>
            <a:ext cx="1367155" cy="2652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188132" y="6376585"/>
            <a:ext cx="3491312" cy="23671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</a:rPr>
              <a:t>Еще одна яркая звездочка  российского и мирового спорта, гандболистка и выпускница нашего лицея </a:t>
            </a:r>
            <a:r>
              <a:rPr lang="ru-RU" sz="1400" b="1" dirty="0" smtClean="0">
                <a:solidFill>
                  <a:schemeClr val="tx1"/>
                </a:solidFill>
              </a:rPr>
              <a:t>Ирина </a:t>
            </a:r>
            <a:r>
              <a:rPr lang="ru-RU" sz="1400" b="1" dirty="0" err="1" smtClean="0">
                <a:solidFill>
                  <a:schemeClr val="tx1"/>
                </a:solidFill>
              </a:rPr>
              <a:t>Близнова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- экс </a:t>
            </a:r>
            <a:r>
              <a:rPr lang="ru-RU" sz="1400" dirty="0">
                <a:solidFill>
                  <a:schemeClr val="tx1"/>
                </a:solidFill>
              </a:rPr>
              <a:t>капитан национальной сборной России, заслуженный мастер спорта России. Чемпионка Олимпийских игр 2016 года, серебряный призёр летних Олимпийских игр 2008 года в </a:t>
            </a:r>
            <a:r>
              <a:rPr lang="ru-RU" sz="1400" dirty="0" smtClean="0">
                <a:solidFill>
                  <a:schemeClr val="tx1"/>
                </a:solidFill>
              </a:rPr>
              <a:t>Пекине.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7821" y="3203848"/>
            <a:ext cx="1744230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Наши выпускники 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8 Олимпийских </a:t>
            </a:r>
            <a:r>
              <a:rPr lang="ru-RU" sz="1400" dirty="0" smtClean="0">
                <a:solidFill>
                  <a:prstClr val="black"/>
                </a:solidFill>
              </a:rPr>
              <a:t>чемпионов, 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2 серебряных </a:t>
            </a:r>
            <a:r>
              <a:rPr lang="ru-RU" sz="1400" dirty="0" smtClean="0">
                <a:solidFill>
                  <a:prstClr val="black"/>
                </a:solidFill>
              </a:rPr>
              <a:t>призера Олимпиад,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8 заслуженных мастеров спорта,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6 мастеров международного класса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6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1397</Words>
  <Application>Microsoft Office PowerPoint</Application>
  <PresentationFormat>Экран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stud</cp:lastModifiedBy>
  <cp:revision>68</cp:revision>
  <dcterms:created xsi:type="dcterms:W3CDTF">2023-09-18T06:56:18Z</dcterms:created>
  <dcterms:modified xsi:type="dcterms:W3CDTF">2023-10-06T11:53:52Z</dcterms:modified>
</cp:coreProperties>
</file>