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8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3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2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0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1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6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8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5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3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DA61-0204-4E03-A552-A2581D415D34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D2A21-AA7F-4828-9B0D-FBBA6DA4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8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9-14.userapi.com/impg/C5R9zWDwM4VzP-3trVxdKW6IBea_nH9B1AoOoA/HaKNk9z4k7s.jpg?size=807x610&amp;quality=95&amp;sign=8509891139b5533737dd757ee9193255&amp;c_uniq_tag=yg848k-yHb7pl8GnBnkwKzXr1mfAZBZGeFcrDALB3Ds&amp;type=albu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76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3414" y="3566067"/>
            <a:ext cx="5530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err="1">
                <a:solidFill>
                  <a:srgbClr val="FF702F"/>
                </a:solidFill>
                <a:latin typeface="Roboto"/>
              </a:rPr>
              <a:t>НаукА</a:t>
            </a:r>
            <a:r>
              <a:rPr lang="ru-RU" b="1" cap="all" dirty="0">
                <a:solidFill>
                  <a:srgbClr val="FF702F"/>
                </a:solidFill>
                <a:latin typeface="Roboto"/>
              </a:rPr>
              <a:t>-Технологии-Развитие-Инновации</a:t>
            </a:r>
            <a:endParaRPr lang="ru-RU" b="1" dirty="0">
              <a:solidFill>
                <a:srgbClr val="FF702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4367" y="4919008"/>
            <a:ext cx="33073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i="1" dirty="0">
                <a:solidFill>
                  <a:srgbClr val="FF702F"/>
                </a:solidFill>
              </a:rPr>
              <a:t>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BC37C-2F39-584C-B74E-0969D5B813BE}"/>
              </a:ext>
            </a:extLst>
          </p:cNvPr>
          <p:cNvSpPr txBox="1"/>
          <p:nvPr/>
        </p:nvSpPr>
        <p:spPr>
          <a:xfrm>
            <a:off x="3328827" y="6215865"/>
            <a:ext cx="3390472" cy="36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11.03.2026</a:t>
            </a:r>
          </a:p>
        </p:txBody>
      </p:sp>
    </p:spTree>
    <p:extLst>
      <p:ext uri="{BB962C8B-B14F-4D97-AF65-F5344CB8AC3E}">
        <p14:creationId xmlns:p14="http://schemas.microsoft.com/office/powerpoint/2010/main" val="363803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E35B67-D04F-4715-BCB1-9C4E7E25D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99" y="117445"/>
            <a:ext cx="10782001" cy="30703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CB743E-9EBD-425D-8E2F-35B2EDCC5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06" y="3187816"/>
            <a:ext cx="10164344" cy="19798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B46FC7-E233-486E-A665-E5088B033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33" y="5167618"/>
            <a:ext cx="10283051" cy="157858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C5456C-A3B3-4C7B-A3A8-C7FD08AF831D}"/>
              </a:ext>
            </a:extLst>
          </p:cNvPr>
          <p:cNvSpPr/>
          <p:nvPr/>
        </p:nvSpPr>
        <p:spPr>
          <a:xfrm>
            <a:off x="3691156" y="4991450"/>
            <a:ext cx="3154261" cy="4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3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98" y="0"/>
            <a:ext cx="4940535" cy="2527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198" y="438082"/>
            <a:ext cx="5921754" cy="1752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65"/>
          <a:stretch/>
        </p:blipFill>
        <p:spPr>
          <a:xfrm>
            <a:off x="1626716" y="2650066"/>
            <a:ext cx="9358872" cy="215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642"/>
          <a:stretch/>
        </p:blipFill>
        <p:spPr>
          <a:xfrm>
            <a:off x="1626716" y="4707467"/>
            <a:ext cx="9344967" cy="21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2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4174" y="111666"/>
            <a:ext cx="9294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23031"/>
                </a:solidFill>
                <a:latin typeface="Roboto"/>
              </a:rPr>
              <a:t>КОНКУРСНЫЕ НОМИНАЦИИ АГРОНТРИ - 2026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609531"/>
            <a:ext cx="8356600" cy="3188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3711262"/>
            <a:ext cx="8356600" cy="314673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DE22ABD-914D-40D7-AAA0-E5277ED675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566" y="3711262"/>
            <a:ext cx="2038313" cy="314673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FB56E5C-995A-4680-9D43-F4BD43133A0E}"/>
              </a:ext>
            </a:extLst>
          </p:cNvPr>
          <p:cNvSpPr txBox="1"/>
          <p:nvPr/>
        </p:nvSpPr>
        <p:spPr>
          <a:xfrm>
            <a:off x="8862736" y="1084635"/>
            <a:ext cx="29736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Для ребят из городов с населением более 50 тыс. чел. можно участвовать в номинациях: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АгроСмарт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АгроРоверы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1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0318" y="282732"/>
            <a:ext cx="10392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23031"/>
                </a:solidFill>
                <a:latin typeface="Roboto"/>
              </a:rPr>
              <a:t>ЭТАПЫ КОНКУРСА АГРОНТРИ В 2026 ГОДУ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272" y="4107510"/>
            <a:ext cx="4774161" cy="21982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681565-9E3D-4EC7-B2D3-60E0B24AC4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20" y="769705"/>
            <a:ext cx="4427068" cy="21565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58B271-DC26-4958-AB3D-3C0F3E75EE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" y="4580874"/>
            <a:ext cx="4663727" cy="20897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788447-0BA4-435C-BE97-5F7585B7B1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33" y="2612333"/>
            <a:ext cx="4774161" cy="20897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8343C5-BDA1-42E2-ADDD-A7FE30BE08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5" y="890620"/>
            <a:ext cx="4610006" cy="18021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D6BC8B-A2C9-44C5-9256-237A9E1E59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134" y="899411"/>
            <a:ext cx="2925350" cy="15596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E58416-DBAC-4886-AB98-58414662D88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49" y="2678484"/>
            <a:ext cx="3232447" cy="16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7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4967" y="184940"/>
            <a:ext cx="8836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23031"/>
                </a:solidFill>
                <a:latin typeface="Roboto"/>
              </a:rPr>
              <a:t>ЧТО ПОЛУЧАТ УЧАСТНИКИ И ПОБЕДИТЕЛИ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04" y="1015511"/>
            <a:ext cx="11075129" cy="39257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7104" y="5192546"/>
            <a:ext cx="11234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Победители финала вносятся в государственный информационный ресурс о детях, проявивших выдающиеся способности (государственный реестр одаренных детей) 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5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11" y="267196"/>
            <a:ext cx="864371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3200" b="1">
                <a:solidFill>
                  <a:srgbClr val="323031"/>
                </a:solidFill>
                <a:latin typeface="Roboto"/>
              </a:defRPr>
            </a:lvl1pPr>
          </a:lstStyle>
          <a:p>
            <a:r>
              <a:rPr lang="ru-RU" dirty="0"/>
              <a:t>ИТОГИ КОНКУРСА АГРОНТРИ В 2025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1965523"/>
            <a:ext cx="6096000" cy="295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200" dirty="0"/>
              <a:t>ЗАРЕГИСТРИРОВАЛИСЬ ПО РФ – </a:t>
            </a:r>
            <a:r>
              <a:rPr lang="ru-RU" sz="2200" b="1" dirty="0"/>
              <a:t>56 145 </a:t>
            </a:r>
          </a:p>
          <a:p>
            <a:pPr>
              <a:lnSpc>
                <a:spcPct val="70000"/>
              </a:lnSpc>
            </a:pPr>
            <a:endParaRPr lang="ru-RU" sz="2200" dirty="0"/>
          </a:p>
          <a:p>
            <a:pPr>
              <a:lnSpc>
                <a:spcPct val="70000"/>
              </a:lnSpc>
            </a:pPr>
            <a:r>
              <a:rPr lang="ru-RU" sz="2200" dirty="0"/>
              <a:t>ЗАРЕГИСТРИРОВАЛИСЬ НА ПЛОЩАДКЕ </a:t>
            </a:r>
          </a:p>
          <a:p>
            <a:pPr>
              <a:lnSpc>
                <a:spcPct val="70000"/>
              </a:lnSpc>
            </a:pPr>
            <a:endParaRPr lang="ru-RU" sz="2200" dirty="0"/>
          </a:p>
          <a:p>
            <a:pPr>
              <a:lnSpc>
                <a:spcPct val="70000"/>
              </a:lnSpc>
            </a:pPr>
            <a:r>
              <a:rPr lang="ru-RU" sz="2200" dirty="0"/>
              <a:t>САМАРСКОГО ГАУ –</a:t>
            </a:r>
            <a:r>
              <a:rPr lang="ru-RU" sz="2200" b="1" dirty="0"/>
              <a:t> 5 747</a:t>
            </a:r>
          </a:p>
          <a:p>
            <a:pPr>
              <a:lnSpc>
                <a:spcPct val="70000"/>
              </a:lnSpc>
            </a:pPr>
            <a:endParaRPr lang="ru-RU" sz="2200" dirty="0"/>
          </a:p>
          <a:p>
            <a:pPr>
              <a:lnSpc>
                <a:spcPct val="70000"/>
              </a:lnSpc>
            </a:pPr>
            <a:r>
              <a:rPr lang="ru-RU" sz="2200" dirty="0"/>
              <a:t>ПРОШЛИ НА ОЧНЫЙ РЕГИОНАЛЬНЫЙ ЭТАП – </a:t>
            </a:r>
            <a:r>
              <a:rPr lang="ru-RU" sz="2200" b="1" dirty="0"/>
              <a:t>360</a:t>
            </a:r>
            <a:endParaRPr lang="ru-RU" sz="2200" dirty="0"/>
          </a:p>
          <a:p>
            <a:pPr>
              <a:lnSpc>
                <a:spcPct val="70000"/>
              </a:lnSpc>
            </a:pPr>
            <a:endParaRPr lang="ru-RU" sz="2200" dirty="0"/>
          </a:p>
          <a:p>
            <a:pPr>
              <a:lnSpc>
                <a:spcPct val="70000"/>
              </a:lnSpc>
            </a:pPr>
            <a:r>
              <a:rPr lang="ru-RU" sz="2200" dirty="0"/>
              <a:t>ПРОШЛИ НА ФИНАЛЬНЫЙ ЭТАП – </a:t>
            </a:r>
            <a:r>
              <a:rPr lang="ru-RU" sz="2200" b="1" dirty="0"/>
              <a:t>27</a:t>
            </a:r>
            <a:endParaRPr lang="ru-RU" sz="2200" dirty="0"/>
          </a:p>
          <a:p>
            <a:pPr>
              <a:lnSpc>
                <a:spcPct val="70000"/>
              </a:lnSpc>
            </a:pPr>
            <a:endParaRPr lang="ru-RU" sz="2200" dirty="0"/>
          </a:p>
          <a:p>
            <a:pPr>
              <a:lnSpc>
                <a:spcPct val="70000"/>
              </a:lnSpc>
            </a:pPr>
            <a:r>
              <a:rPr lang="ru-RU" sz="2200" dirty="0"/>
              <a:t>СТАЛИ ПРИЗЕРАМИ ФИНАЛА – </a:t>
            </a:r>
            <a:r>
              <a:rPr lang="ru-RU" sz="2200" b="1" dirty="0"/>
              <a:t>6</a:t>
            </a:r>
            <a:endParaRPr lang="ru-RU" sz="2200" dirty="0"/>
          </a:p>
          <a:p>
            <a:pPr>
              <a:lnSpc>
                <a:spcPct val="70000"/>
              </a:lnSpc>
            </a:pP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49" y="1631103"/>
            <a:ext cx="5423613" cy="336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26016" y="151432"/>
            <a:ext cx="10892736" cy="108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ЕЖЕГОДНОЕ ЧИСЛЕННОЕ ПРЕВОСХОДСТВО САМАРСКОЙ ОБЛАСТИ </a:t>
            </a:r>
          </a:p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В КОНКУРСЕ АГРОНТРИ ОБЕСПЕЧИВАЕТСЯ: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633" y="1397847"/>
            <a:ext cx="98086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Курированием вовлеченности школ Министерством образования Самарской области, территориальными управлениями министерства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/>
              <a:t>Регистрацией школьников 5-11 классов:</a:t>
            </a:r>
          </a:p>
          <a:p>
            <a:r>
              <a:rPr lang="ru-RU" sz="2400" dirty="0"/>
              <a:t>               - в сельских школах в количестве не менее 5</a:t>
            </a:r>
          </a:p>
          <a:p>
            <a:r>
              <a:rPr lang="ru-RU" sz="2400" dirty="0"/>
              <a:t>               - в школах малых городов в количестве не менее 10</a:t>
            </a:r>
          </a:p>
          <a:p>
            <a:r>
              <a:rPr lang="ru-RU" sz="2400" dirty="0"/>
              <a:t>               - в школах с «Точками роста» и «</a:t>
            </a:r>
            <a:r>
              <a:rPr lang="ru-RU" sz="2400" dirty="0" err="1"/>
              <a:t>Агроклассами</a:t>
            </a:r>
            <a:r>
              <a:rPr lang="ru-RU" sz="2400" dirty="0"/>
              <a:t>» - не менее 20</a:t>
            </a:r>
          </a:p>
          <a:p>
            <a:endParaRPr lang="ru-RU" sz="2400" dirty="0"/>
          </a:p>
          <a:p>
            <a:pPr marL="457200" indent="-457200">
              <a:buFont typeface="+mj-lt"/>
              <a:buAutoNum type="arabicPeriod" startAt="3"/>
            </a:pPr>
            <a:r>
              <a:rPr lang="ru-RU" sz="2400" dirty="0"/>
              <a:t>Ведением методической поддержки Самарским ГАУ и предоставление в Минобразования Самарской области сводок о количестве зарегистрированных школьников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620" y="5713697"/>
            <a:ext cx="1158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>
                <a:solidFill>
                  <a:srgbClr val="FF0000"/>
                </a:solidFill>
              </a:rPr>
              <a:t>Ответственный представитель Самарского ГАУ - Петров Михаил Александрович</a:t>
            </a:r>
            <a:r>
              <a:rPr lang="en-US" sz="2400" i="1" dirty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ru-RU" sz="2400" i="1" dirty="0">
                <a:solidFill>
                  <a:srgbClr val="FF0000"/>
                </a:solidFill>
              </a:rPr>
              <a:t>                                   +79379877429, </a:t>
            </a:r>
            <a:r>
              <a:rPr lang="en-US" sz="2400" i="1" dirty="0">
                <a:solidFill>
                  <a:srgbClr val="FF0000"/>
                </a:solidFill>
              </a:rPr>
              <a:t>pk_ssaa@mail.ru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3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E93F4-DF06-4526-9739-EBE41960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ЧАТ ПОДДЕРЖКИ В МАХ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1177DAE-447D-4331-B2B7-3CDA9B5BB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6486" y="2003115"/>
            <a:ext cx="4062122" cy="4282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EEC92-52A7-4BCD-A54C-8011F3EAC5B5}"/>
              </a:ext>
            </a:extLst>
          </p:cNvPr>
          <p:cNvSpPr txBox="1"/>
          <p:nvPr/>
        </p:nvSpPr>
        <p:spPr>
          <a:xfrm>
            <a:off x="4386270" y="1803060"/>
            <a:ext cx="3583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АгроНТРИ-2026 Самарский ГАУ</a:t>
            </a:r>
          </a:p>
        </p:txBody>
      </p:sp>
    </p:spTree>
    <p:extLst>
      <p:ext uri="{BB962C8B-B14F-4D97-AF65-F5344CB8AC3E}">
        <p14:creationId xmlns:p14="http://schemas.microsoft.com/office/powerpoint/2010/main" val="4246078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201</Words>
  <Application>Microsoft Macintosh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ЧАТ ПОДДЕРЖКИ В МАХ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ishkin_pa@mail.ru</dc:creator>
  <cp:lastModifiedBy>Microsoft Office User</cp:lastModifiedBy>
  <cp:revision>28</cp:revision>
  <cp:lastPrinted>2025-02-26T04:00:42Z</cp:lastPrinted>
  <dcterms:created xsi:type="dcterms:W3CDTF">2025-02-25T02:03:00Z</dcterms:created>
  <dcterms:modified xsi:type="dcterms:W3CDTF">2026-03-10T15:54:01Z</dcterms:modified>
</cp:coreProperties>
</file>